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6.xml" ContentType="application/vnd.openxmlformats-officedocument.theme+xml"/>
  <Override PartName="/ppt/theme/_rels/theme4.xml.rels" ContentType="application/vnd.openxmlformats-package.relationships+xml"/>
  <Override PartName="/ppt/theme/_rels/theme13.xml.rels" ContentType="application/vnd.openxmlformats-package.relationships+xml"/>
  <Override PartName="/ppt/theme/_rels/theme3.xml.rels" ContentType="application/vnd.openxmlformats-package.relationships+xml"/>
  <Override PartName="/ppt/theme/_rels/theme12.xml.rels" ContentType="application/vnd.openxmlformats-package.relationshi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17.xml.rels" ContentType="application/vnd.openxmlformats-package.relationships+xml"/>
  <Override PartName="/ppt/theme/_rels/theme7.xml.rels" ContentType="application/vnd.openxmlformats-package.relationships+xml"/>
  <Override PartName="/ppt/theme/_rels/theme16.xml.rels" ContentType="application/vnd.openxmlformats-package.relationships+xml"/>
  <Override PartName="/ppt/theme/_rels/theme15.xml.rels" ContentType="application/vnd.openxmlformats-package.relationships+xml"/>
  <Override PartName="/ppt/theme/_rels/theme6.xml.rels" ContentType="application/vnd.openxmlformats-package.relationships+xml"/>
  <Override PartName="/ppt/theme/_rels/theme14.xml.rels" ContentType="application/vnd.openxmlformats-package.relationships+xml"/>
  <Override PartName="/ppt/theme/_rels/theme5.xml.rels" ContentType="application/vnd.openxmlformats-package.relationships+xml"/>
  <Override PartName="/ppt/theme/_rels/theme11.xml.rels" ContentType="application/vnd.openxmlformats-package.relationships+xml"/>
  <Override PartName="/ppt/theme/_rels/theme2.xml.rels" ContentType="application/vnd.openxmlformats-package.relationships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_rels/presentation.xml.rels" ContentType="application/vnd.openxmlformats-package.relationships+xml"/>
  <Override PartName="/ppt/media/image29.jpeg" ContentType="image/jpeg"/>
  <Override PartName="/ppt/media/image7.jpeg" ContentType="image/jpeg"/>
  <Override PartName="/ppt/media/image28.jpeg" ContentType="image/jpeg"/>
  <Override PartName="/ppt/media/image6.jpeg" ContentType="image/jpeg"/>
  <Override PartName="/ppt/media/image27.jpeg" ContentType="image/jpeg"/>
  <Override PartName="/ppt/media/image13.jpeg" ContentType="image/jpeg"/>
  <Override PartName="/ppt/media/image4.png" ContentType="image/png"/>
  <Override PartName="/ppt/media/image8.jpeg" ContentType="image/jpeg"/>
  <Override PartName="/ppt/media/image11.jpeg" ContentType="image/jpeg"/>
  <Override PartName="/ppt/media/image12.jpeg" ContentType="image/jpeg"/>
  <Override PartName="/ppt/media/image9.jpeg" ContentType="image/jpeg"/>
  <Override PartName="/ppt/media/image26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10.jpeg" ContentType="image/jpeg"/>
  <Override PartName="/ppt/media/image34.jpeg" ContentType="image/jpeg"/>
  <Override PartName="/ppt/media/image35.jpeg" ContentType="image/jpeg"/>
  <Override PartName="/ppt/media/image30.jpeg" ContentType="image/jpeg"/>
  <Override PartName="/ppt/media/image2.png" ContentType="image/png"/>
  <Override PartName="/ppt/media/image5.png" ContentType="image/png"/>
  <Override PartName="/ppt/media/image22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20.jpeg" ContentType="image/jpeg"/>
  <Override PartName="/ppt/media/image19.jpeg" ContentType="image/jpeg"/>
  <Override PartName="/ppt/media/image21.jpeg" ContentType="image/jpeg"/>
  <Override PartName="/ppt/media/image1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3.jpeg" ContentType="image/jpeg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8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72" r:id="rId12"/>
    <p:sldMasterId id="2147483674" r:id="rId13"/>
    <p:sldMasterId id="2147483676" r:id="rId14"/>
    <p:sldMasterId id="2147483678" r:id="rId15"/>
    <p:sldMasterId id="2147483680" r:id="rId16"/>
    <p:sldMasterId id="2147483682" r:id="rId17"/>
    <p:sldMasterId id="2147483684" r:id="rId18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</p:sldIdLst>
  <p:sldSz cx="9144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" Target="slides/slide1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30" Type="http://schemas.openxmlformats.org/officeDocument/2006/relationships/slide" Target="slides/slide12.xml"/><Relationship Id="rId31" Type="http://schemas.openxmlformats.org/officeDocument/2006/relationships/slide" Target="slides/slide13.xml"/><Relationship Id="rId32" Type="http://schemas.openxmlformats.org/officeDocument/2006/relationships/slide" Target="slides/slide14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35" Type="http://schemas.openxmlformats.org/officeDocument/2006/relationships/slide" Target="slides/slide17.xml"/><Relationship Id="rId3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18280" y="2061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913FCF-3BCD-49F4-B6BB-591CAA3A5F8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ACD800B-6B67-448A-B728-D75D13527F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4524C97-DC03-4E22-9423-10D1C0E429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27B2E85-8B30-495E-9742-7E2CBFE9562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3E8274E0-8098-4685-9C3C-D3DA37398A2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85F1BE4-F78B-4C0C-B6D4-2F6F3AB0543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D3360966-EA7A-4F58-B483-608A057F79C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E8D369BD-AEB1-4308-BCBA-76652780FC6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0895299-DBAE-4946-9FD2-851C55F4B60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228A47FF-A133-4454-82EB-A4AB176B9C6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31CA3A1-C654-4598-A70F-0F94407F57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CBE5AD8B-F358-45FD-8224-517AB8EF61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818280" y="2061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1FF1699-885C-4748-8A7C-DBF69A6C833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818280" y="2061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2281B9A8-9476-4F57-BF18-F7290BF15B5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212A3B94-82B4-461E-8AE1-4A4CB317671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18280" y="2061000"/>
            <a:ext cx="3665160" cy="40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667040" y="2061000"/>
            <a:ext cx="3665160" cy="40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5D10B022-DD3A-4D26-82E4-205DA359A5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793DAB56-67ED-4A1B-86B9-2703FC6AD1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CB8AF40E-F77D-418F-8B9F-83C668736CC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04A079D3-BF8C-4B0E-8E90-1226645C25E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C6FEC060-957A-4748-8A68-26C7268300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CDD198D2-814C-4267-BC7B-8EA4553C9E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5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7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8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9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0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19360" y="596160"/>
            <a:ext cx="7510320" cy="321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F312E32-4003-42C8-A95E-58A9A4DA0C90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 cap="small">
                <a:solidFill>
                  <a:schemeClr val="lt1"/>
                </a:solidFill>
                <a:uFillTx/>
                <a:latin typeface="Century Gothic"/>
              </a:rPr>
              <a:t>Click to edit the outline text format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trike="noStrike" u="none" cap="small">
                <a:solidFill>
                  <a:schemeClr val="lt1"/>
                </a:solidFill>
                <a:uFillTx/>
                <a:latin typeface="Century Gothic"/>
              </a:rPr>
              <a:t>Second Outline Level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trike="noStrike" u="none" cap="small">
                <a:solidFill>
                  <a:schemeClr val="lt1"/>
                </a:solidFill>
                <a:uFillTx/>
                <a:latin typeface="Century Gothic"/>
              </a:rPr>
              <a:t>Third Outline Level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200" strike="noStrike" u="none" cap="small">
                <a:solidFill>
                  <a:schemeClr val="lt1"/>
                </a:solidFill>
                <a:uFillTx/>
                <a:latin typeface="Century Gothic"/>
              </a:rPr>
              <a:t>Fourth Outline Level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 cap="small">
                <a:solidFill>
                  <a:schemeClr val="lt1"/>
                </a:solidFill>
                <a:uFillTx/>
                <a:latin typeface="Century Gothic"/>
              </a:rPr>
              <a:t>Fifth Outline Level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 cap="small">
                <a:solidFill>
                  <a:schemeClr val="lt1"/>
                </a:solidFill>
                <a:uFillTx/>
                <a:latin typeface="Century Gothic"/>
              </a:rPr>
              <a:t>Sixth Outline Level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 cap="small">
                <a:solidFill>
                  <a:schemeClr val="lt1"/>
                </a:solidFill>
                <a:uFillTx/>
                <a:latin typeface="Century Gothic"/>
              </a:rPr>
              <a:t>Seventh Outline Level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17640" y="4377600"/>
            <a:ext cx="7412760" cy="907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0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0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17640" y="996120"/>
            <a:ext cx="7301160" cy="2980800"/>
          </a:xfrm>
          <a:prstGeom prst="rect">
            <a:avLst/>
          </a:prstGeom>
          <a:noFill/>
          <a:ln w="38160">
            <a:solidFill>
              <a:schemeClr val="lt2"/>
            </a:solidFill>
            <a:round/>
          </a:ln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Century Gothic"/>
              </a:rPr>
              <a:t>Вставка рисунка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917640" y="5285160"/>
            <a:ext cx="7412760" cy="81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917640" y="6181200"/>
            <a:ext cx="533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26D1DF5-DCC3-4670-B0C9-E23CB9108D1B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3137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818280" y="4343400"/>
            <a:ext cx="7511040" cy="1758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7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8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927701D-F29E-46A8-A16D-3DF8BCC88AE9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3"/>
          <p:cNvSpPr/>
          <p:nvPr/>
        </p:nvSpPr>
        <p:spPr>
          <a:xfrm>
            <a:off x="583920" y="860400"/>
            <a:ext cx="45684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accent1"/>
                </a:solidFill>
                <a:uFillTx/>
                <a:latin typeface="Century Gothic"/>
              </a:rPr>
              <a:t>“</a:t>
            </a:r>
            <a:endParaRPr b="0" lang="en-US" sz="8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" name="TextBox 14"/>
          <p:cNvSpPr/>
          <p:nvPr/>
        </p:nvSpPr>
        <p:spPr>
          <a:xfrm>
            <a:off x="7888680" y="2985840"/>
            <a:ext cx="45684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4572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accent1"/>
                </a:solidFill>
                <a:uFillTx/>
                <a:latin typeface="Century Gothic"/>
              </a:rPr>
              <a:t>”</a:t>
            </a:r>
            <a:endParaRPr b="0" lang="en-US" sz="8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85040" y="596160"/>
            <a:ext cx="6973920" cy="30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256400" y="3650760"/>
            <a:ext cx="6630840" cy="38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818280" y="4641120"/>
            <a:ext cx="7511040" cy="1447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dt" idx="10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ftr" idx="11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sldNum" idx="12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C77CA86-1E7B-4036-8DED-2695F098111B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18280" y="3603600"/>
            <a:ext cx="7512120" cy="146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21160" y="5072400"/>
            <a:ext cx="7512120" cy="102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3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4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5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F332DB0-B98D-4EC6-AB4B-7E2C5D317B06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12"/>
          <p:cNvSpPr/>
          <p:nvPr/>
        </p:nvSpPr>
        <p:spPr>
          <a:xfrm>
            <a:off x="583920" y="753840"/>
            <a:ext cx="45684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accent1"/>
                </a:solidFill>
                <a:uFillTx/>
                <a:latin typeface="Century Gothic"/>
              </a:rPr>
              <a:t>“</a:t>
            </a:r>
            <a:endParaRPr b="0" lang="en-US" sz="8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" name="TextBox 15"/>
          <p:cNvSpPr/>
          <p:nvPr/>
        </p:nvSpPr>
        <p:spPr>
          <a:xfrm>
            <a:off x="7887600" y="2879640"/>
            <a:ext cx="45684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4572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accent1"/>
                </a:solidFill>
                <a:uFillTx/>
                <a:latin typeface="Century Gothic"/>
              </a:rPr>
              <a:t>”</a:t>
            </a:r>
            <a:endParaRPr b="0" lang="en-US" sz="8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085040" y="596160"/>
            <a:ext cx="6973920" cy="2844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18280" y="3886200"/>
            <a:ext cx="7512120" cy="105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0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18280" y="4939920"/>
            <a:ext cx="751212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dt" idx="16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17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sldNum" idx="18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5D0B371-2677-488C-AB67-F2689176F74E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2756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18280" y="3682800"/>
            <a:ext cx="7511040" cy="104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4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24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818280" y="4732200"/>
            <a:ext cx="7511040" cy="1369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19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 idx="20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 idx="21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8B77E04-C0DC-4709-960D-8D157401D214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818280" y="2061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85840" indent="-28584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22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23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24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BC488B9-D10D-43B7-A447-D02D5467F5BF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1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551640" y="596160"/>
            <a:ext cx="1777680" cy="5505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18280" y="596160"/>
            <a:ext cx="5623920" cy="5505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85840" indent="-28584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25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ftr" idx="26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27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41CF03D-CE84-4A13-801C-5EA56C62FB2C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1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18280" y="2061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285840" indent="-28584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dt" idx="28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ftr" idx="29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sldNum" idx="30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19F374A-0B6D-4AAF-963E-8AE1D8B07506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1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3"/>
    <p:sldLayoutId id="2147483668" r:id="rId4"/>
    <p:sldLayoutId id="2147483669" r:id="rId5"/>
    <p:sldLayoutId id="2147483670" r:id="rId6"/>
    <p:sldLayoutId id="2147483671" r:id="rId7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19360" y="3270600"/>
            <a:ext cx="7510320" cy="182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r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19360" y="5103720"/>
            <a:ext cx="7510320" cy="99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r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dt" idx="31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ftr" idx="32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sldNum" idx="33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5233232-AC28-4FF6-B0D5-F5BC06CD0CD9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18280" y="2061000"/>
            <a:ext cx="3684600" cy="403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2858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40760" y="2061000"/>
            <a:ext cx="3688920" cy="403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2858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dt" idx="34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35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sldNum" idx="36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20B20D0-99ED-43B4-950C-B9883114C736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106280" y="2061000"/>
            <a:ext cx="3396600" cy="73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3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2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22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818280" y="2786040"/>
            <a:ext cx="3684600" cy="3315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858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910040" y="2061000"/>
            <a:ext cx="3419280" cy="72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3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2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22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29240" y="2786040"/>
            <a:ext cx="3701160" cy="3315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858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dt" idx="37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ftr" idx="38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5" name="PlaceHolder 8"/>
          <p:cNvSpPr>
            <a:spLocks noGrp="1"/>
          </p:cNvSpPr>
          <p:nvPr>
            <p:ph type="sldNum" idx="39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3838545-092A-421D-A7FF-83D1388AE4D5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6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6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dt" idx="40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ftr" idx="41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sldNum" idx="42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28C0609-347B-440C-ADBA-DCAF136281E3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dt" idx="43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44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 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45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3A532F9-35D3-4526-8EB6-726568AB7AA3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1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lt1"/>
                </a:solidFill>
                <a:uFillTx/>
                <a:latin typeface="Century Gothic"/>
              </a:rPr>
              <a:t>Click to edit the title text format</a:t>
            </a: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 cap="small">
                <a:solidFill>
                  <a:schemeClr val="lt1"/>
                </a:solidFill>
                <a:uFillTx/>
                <a:latin typeface="Century Gothic"/>
              </a:rPr>
              <a:t>Click to edit the outline text format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trike="noStrike" u="none" cap="small">
                <a:solidFill>
                  <a:schemeClr val="lt1"/>
                </a:solidFill>
                <a:uFillTx/>
                <a:latin typeface="Century Gothic"/>
              </a:rPr>
              <a:t>Second Outline Level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trike="noStrike" u="none" cap="small">
                <a:solidFill>
                  <a:schemeClr val="lt1"/>
                </a:solidFill>
                <a:uFillTx/>
                <a:latin typeface="Century Gothic"/>
              </a:rPr>
              <a:t>Third Outline Level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200" strike="noStrike" u="none" cap="small">
                <a:solidFill>
                  <a:schemeClr val="lt1"/>
                </a:solidFill>
                <a:uFillTx/>
                <a:latin typeface="Century Gothic"/>
              </a:rPr>
              <a:t>Fourth Outline Level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 cap="small">
                <a:solidFill>
                  <a:schemeClr val="lt1"/>
                </a:solidFill>
                <a:uFillTx/>
                <a:latin typeface="Century Gothic"/>
              </a:rPr>
              <a:t>Fifth Outline Level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 cap="small">
                <a:solidFill>
                  <a:schemeClr val="lt1"/>
                </a:solidFill>
                <a:uFillTx/>
                <a:latin typeface="Century Gothic"/>
              </a:rPr>
              <a:t>Sixth Outline Level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 cap="small">
                <a:solidFill>
                  <a:schemeClr val="lt1"/>
                </a:solidFill>
                <a:uFillTx/>
                <a:latin typeface="Century Gothic"/>
              </a:rPr>
              <a:t>Seventh Outline Level</a:t>
            </a:r>
            <a:endParaRPr b="0" lang="en-US" sz="20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18280" y="1755000"/>
            <a:ext cx="2729160" cy="137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2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2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3828960" y="596160"/>
            <a:ext cx="4500720" cy="5505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285840" indent="-28584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Второй уровень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2" marL="1200240" indent="-28584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400" strike="noStrike" u="none" cap="small">
                <a:solidFill>
                  <a:srgbClr val="ffffff"/>
                </a:solidFill>
                <a:uFillTx/>
                <a:latin typeface="Century Gothic"/>
              </a:rPr>
              <a:t>Третий уровень</a:t>
            </a:r>
            <a:endParaRPr b="0" lang="en-US" sz="1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3" marL="1542960" indent="-17136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200" strike="noStrike" u="none" cap="small">
                <a:solidFill>
                  <a:srgbClr val="ffffff"/>
                </a:solidFill>
                <a:uFillTx/>
                <a:latin typeface="Century Gothic"/>
              </a:rPr>
              <a:t>Четвертый уровень</a:t>
            </a:r>
            <a:endParaRPr b="0" lang="en-US" sz="12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lvl="4" marL="2000160" indent="-171360" defTabSz="457200">
              <a:lnSpc>
                <a:spcPct val="100000"/>
              </a:lnSpc>
              <a:spcBef>
                <a:spcPts val="22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100" strike="noStrike" u="none" cap="small">
                <a:solidFill>
                  <a:srgbClr val="ffffff"/>
                </a:solidFill>
                <a:uFillTx/>
                <a:latin typeface="Century Gothic"/>
              </a:rPr>
              <a:t>Пятый уровень</a:t>
            </a:r>
            <a:endParaRPr b="0" lang="en-US" sz="11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818280" y="3126600"/>
            <a:ext cx="2729160" cy="182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 idx="46"/>
          </p:nvPr>
        </p:nvSpPr>
        <p:spPr>
          <a:xfrm>
            <a:off x="6551640" y="6178320"/>
            <a:ext cx="12870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 idx="47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 idx="48"/>
          </p:nvPr>
        </p:nvSpPr>
        <p:spPr>
          <a:xfrm>
            <a:off x="7917120" y="6178320"/>
            <a:ext cx="413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E5BEBC-7E74-4C3D-8359-A0078219ABAA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18280" y="1898280"/>
            <a:ext cx="4423320" cy="137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400" strike="noStrike" u="none" cap="all">
                <a:solidFill>
                  <a:srgbClr val="ffffff"/>
                </a:solidFill>
                <a:uFillTx/>
                <a:latin typeface="Century Gothic"/>
              </a:rPr>
              <a:t>Образец заголовка</a:t>
            </a:r>
            <a:endParaRPr b="0" lang="en-US" sz="24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515560" y="-18360"/>
            <a:ext cx="2499840" cy="6903360"/>
          </a:xfrm>
          <a:prstGeom prst="rect">
            <a:avLst/>
          </a:prstGeom>
          <a:noFill/>
          <a:ln w="38160">
            <a:solidFill>
              <a:schemeClr val="lt2"/>
            </a:solidFill>
            <a:round/>
          </a:ln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Century Gothic"/>
              </a:rPr>
              <a:t>Вставка рисунка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817200" y="3269880"/>
            <a:ext cx="4423320" cy="182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 cap="small">
                <a:solidFill>
                  <a:srgbClr val="ffffff"/>
                </a:solidFill>
                <a:uFillTx/>
                <a:latin typeface="Century Gothic"/>
              </a:rPr>
              <a:t>Образец текста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dt" idx="49"/>
          </p:nvPr>
        </p:nvSpPr>
        <p:spPr>
          <a:xfrm>
            <a:off x="4523760" y="6181200"/>
            <a:ext cx="718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&lt;date/time&gt;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ftr" idx="50"/>
          </p:nvPr>
        </p:nvSpPr>
        <p:spPr>
          <a:xfrm>
            <a:off x="818280" y="6181200"/>
            <a:ext cx="370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&lt;footer&gt;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sldNum" idx="51"/>
          </p:nvPr>
        </p:nvSpPr>
        <p:spPr>
          <a:xfrm>
            <a:off x="8024400" y="6181200"/>
            <a:ext cx="304920" cy="32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AB2381B-8D55-4DB1-A782-30A40CB6AAD6}" type="slidenum"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slideLayout" Target="../slideLayouts/slideLayout1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1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slideLayout" Target="../slideLayouts/slideLayout1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1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slideLayout" Target="../slideLayouts/slideLayout1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slideLayout" Target="../slideLayouts/slideLayout1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1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1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7884360" y="1346760"/>
            <a:ext cx="604800" cy="975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2800" strike="noStrike" u="none" cap="all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09" name="Объект 4" descr=""/>
          <p:cNvPicPr/>
          <p:nvPr/>
        </p:nvPicPr>
        <p:blipFill>
          <a:blip r:embed="rId1"/>
          <a:stretch/>
        </p:blipFill>
        <p:spPr>
          <a:xfrm>
            <a:off x="556200" y="1484640"/>
            <a:ext cx="6552360" cy="343980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3" descr="точечный рисунок"/>
          <p:cNvPicPr/>
          <p:nvPr/>
        </p:nvPicPr>
        <p:blipFill>
          <a:blip r:embed="rId2"/>
          <a:stretch/>
        </p:blipFill>
        <p:spPr>
          <a:xfrm>
            <a:off x="6477120" y="-315360"/>
            <a:ext cx="2798280" cy="4169880"/>
          </a:xfrm>
          <a:prstGeom prst="rect">
            <a:avLst/>
          </a:prstGeom>
          <a:ln w="0">
            <a:noFill/>
          </a:ln>
        </p:spPr>
      </p:pic>
      <p:sp>
        <p:nvSpPr>
          <p:cNvPr id="111" name="Прямоугольник 6"/>
          <p:cNvSpPr/>
          <p:nvPr/>
        </p:nvSpPr>
        <p:spPr>
          <a:xfrm>
            <a:off x="1187640" y="-165240"/>
            <a:ext cx="6120360" cy="210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1" lang="ru-RU" sz="2800" strike="noStrike" u="none">
                <a:solidFill>
                  <a:schemeClr val="lt1"/>
                </a:solidFill>
                <a:uFillTx/>
                <a:latin typeface="Times New Roman"/>
              </a:rPr>
              <a:t>«Судьба человека-воплощение трагической судьбы русского народа в годы ВОв»</a:t>
            </a:r>
            <a:r>
              <a:rPr b="1" lang="ru-RU" sz="2400" strike="noStrike" u="none">
                <a:solidFill>
                  <a:srgbClr val="953735"/>
                </a:solidFill>
                <a:uFillTx/>
                <a:latin typeface="Calibri"/>
              </a:rPr>
              <a:t>     </a:t>
            </a: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112" name="WordArt 10"/>
          <p:cNvGrpSpPr/>
          <p:nvPr/>
        </p:nvGrpSpPr>
        <p:grpSpPr>
          <a:xfrm>
            <a:off x="454680" y="5634720"/>
            <a:ext cx="8557920" cy="1725120"/>
            <a:chOff x="454680" y="5634720"/>
            <a:chExt cx="8557920" cy="1725120"/>
          </a:xfrm>
        </p:grpSpPr>
        <p:pic>
          <p:nvPicPr>
            <p:cNvPr id="113" name="WordArt 10" descr=""/>
            <p:cNvPicPr/>
            <p:nvPr/>
          </p:nvPicPr>
          <p:blipFill>
            <a:blip r:embed="rId3"/>
            <a:stretch/>
          </p:blipFill>
          <p:spPr>
            <a:xfrm>
              <a:off x="454680" y="5634720"/>
              <a:ext cx="8557920" cy="1725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4" name="Text Box 8"/>
            <p:cNvSpPr/>
            <p:nvPr/>
          </p:nvSpPr>
          <p:spPr>
            <a:xfrm>
              <a:off x="459720" y="5641200"/>
              <a:ext cx="8548200" cy="171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ru-RU" sz="3600" strike="noStrike" u="none">
                <a:solidFill>
                  <a:schemeClr val="lt1"/>
                </a:solidFill>
                <a:uFillTx/>
                <a:latin typeface="Impact"/>
              </a:endParaRPr>
            </a:p>
          </p:txBody>
        </p:sp>
      </p:grpSp>
      <p:sp>
        <p:nvSpPr>
          <p:cNvPr id="115" name="TextBox 2"/>
          <p:cNvSpPr/>
          <p:nvPr/>
        </p:nvSpPr>
        <p:spPr>
          <a:xfrm>
            <a:off x="1302120" y="5373360"/>
            <a:ext cx="718740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ru-RU" sz="1800" strike="noStrike" u="none">
                <a:solidFill>
                  <a:schemeClr val="lt1"/>
                </a:solidFill>
                <a:uFillTx/>
                <a:latin typeface="Helvetica Neue"/>
              </a:rPr>
              <a:t> </a:t>
            </a:r>
            <a:r>
              <a:rPr b="1" lang="ru-RU" sz="1800" strike="noStrike" u="none">
                <a:solidFill>
                  <a:schemeClr val="lt1"/>
                </a:solidFill>
                <a:uFillTx/>
                <a:latin typeface="Helvetica Neue"/>
              </a:rPr>
              <a:t>«…русский человек, человек несгибаемой воли,…сможет все вытерпеть, все преодолеть на своем пути, если к этому позовет его Родина» (М.А.Шолохов)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6"/>
          <p:cNvSpPr/>
          <p:nvPr/>
        </p:nvSpPr>
        <p:spPr>
          <a:xfrm>
            <a:off x="899640" y="1484640"/>
            <a:ext cx="7992720" cy="258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i="1" lang="ru-RU" sz="2400" strike="noStrike" u="none">
                <a:solidFill>
                  <a:schemeClr val="lt1"/>
                </a:solidFill>
                <a:uFillTx/>
                <a:latin typeface="Georgia"/>
              </a:rPr>
              <a:t>Судьба</a:t>
            </a:r>
            <a:r>
              <a:rPr b="0" lang="ru-RU" sz="2400" strike="noStrike" u="none">
                <a:solidFill>
                  <a:schemeClr val="lt1"/>
                </a:solidFill>
                <a:uFillTx/>
                <a:latin typeface="Georgia"/>
              </a:rPr>
              <a:t> — стечение обстоятельств, не зависящих от воли человека, ход жизненных событий.</a:t>
            </a: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Georgia"/>
              </a:rPr>
              <a:t>                </a:t>
            </a:r>
            <a:r>
              <a:rPr b="0" i="1" lang="ru-RU" sz="2000" strike="noStrike" u="none">
                <a:solidFill>
                  <a:schemeClr val="lt1"/>
                </a:solidFill>
                <a:uFillTx/>
                <a:latin typeface="Georgia"/>
              </a:rPr>
              <a:t>(Ожегов С.И. Словарь русского языка)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7" name="Text Box 7"/>
          <p:cNvSpPr/>
          <p:nvPr/>
        </p:nvSpPr>
        <p:spPr>
          <a:xfrm>
            <a:off x="1455840" y="568440"/>
            <a:ext cx="664488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ru-RU" sz="3200" strike="noStrike" u="none">
                <a:solidFill>
                  <a:schemeClr val="lt1"/>
                </a:solidFill>
                <a:uFillTx/>
                <a:latin typeface="Georgia"/>
              </a:rPr>
              <a:t>Обратимся к словарю…</a:t>
            </a:r>
            <a:endParaRPr b="0" lang="en-US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765720" y="-1317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1800" strike="noStrike" u="none" cap="all">
                <a:solidFill>
                  <a:schemeClr val="lt1"/>
                </a:solidFill>
                <a:uFillTx/>
                <a:latin typeface="Times New Roman"/>
              </a:rPr>
              <a:t>Довоенная жизнь</a:t>
            </a:r>
            <a:br>
              <a:rPr sz="1800"/>
            </a:br>
            <a:r>
              <a:rPr b="0" lang="ru-RU" sz="1800" strike="noStrike" u="none" cap="all">
                <a:solidFill>
                  <a:schemeClr val="lt1"/>
                </a:solidFill>
                <a:uFillTx/>
                <a:latin typeface="Times New Roman"/>
              </a:rPr>
              <a:t> Андрея Соколова</a:t>
            </a: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19" name="Picture 2" descr=""/>
          <p:cNvPicPr/>
          <p:nvPr/>
        </p:nvPicPr>
        <p:blipFill>
          <a:blip r:embed="rId1"/>
          <a:stretch/>
        </p:blipFill>
        <p:spPr>
          <a:xfrm>
            <a:off x="107640" y="3587400"/>
            <a:ext cx="3436920" cy="3114360"/>
          </a:xfrm>
          <a:prstGeom prst="rect">
            <a:avLst/>
          </a:prstGeom>
          <a:ln w="0">
            <a:noFill/>
          </a:ln>
        </p:spPr>
      </p:pic>
      <p:pic>
        <p:nvPicPr>
          <p:cNvPr id="120" name="Picture 4" descr=""/>
          <p:cNvPicPr/>
          <p:nvPr/>
        </p:nvPicPr>
        <p:blipFill>
          <a:blip r:embed="rId2"/>
          <a:stretch/>
        </p:blipFill>
        <p:spPr>
          <a:xfrm>
            <a:off x="6660360" y="3587400"/>
            <a:ext cx="2217600" cy="2997720"/>
          </a:xfrm>
          <a:prstGeom prst="rect">
            <a:avLst/>
          </a:prstGeom>
          <a:ln w="0">
            <a:noFill/>
          </a:ln>
        </p:spPr>
      </p:pic>
      <p:pic>
        <p:nvPicPr>
          <p:cNvPr id="121" name="Picture 6" descr=""/>
          <p:cNvPicPr/>
          <p:nvPr/>
        </p:nvPicPr>
        <p:blipFill>
          <a:blip r:embed="rId3"/>
          <a:stretch/>
        </p:blipFill>
        <p:spPr>
          <a:xfrm>
            <a:off x="3296520" y="3587400"/>
            <a:ext cx="3384000" cy="3114360"/>
          </a:xfrm>
          <a:prstGeom prst="rect">
            <a:avLst/>
          </a:prstGeom>
          <a:ln w="0">
            <a:noFill/>
          </a:ln>
        </p:spPr>
      </p:pic>
      <p:pic>
        <p:nvPicPr>
          <p:cNvPr id="122" name="Picture 3" descr=""/>
          <p:cNvPicPr/>
          <p:nvPr/>
        </p:nvPicPr>
        <p:blipFill>
          <a:blip r:embed="rId4"/>
          <a:stretch/>
        </p:blipFill>
        <p:spPr>
          <a:xfrm>
            <a:off x="4788000" y="867960"/>
            <a:ext cx="4089960" cy="2719080"/>
          </a:xfrm>
          <a:prstGeom prst="rect">
            <a:avLst/>
          </a:prstGeom>
          <a:ln w="0">
            <a:noFill/>
          </a:ln>
        </p:spPr>
      </p:pic>
      <p:sp>
        <p:nvSpPr>
          <p:cNvPr id="123" name="TextBox 2"/>
          <p:cNvSpPr/>
          <p:nvPr/>
        </p:nvSpPr>
        <p:spPr>
          <a:xfrm>
            <a:off x="395640" y="1989000"/>
            <a:ext cx="34369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imes New Roman"/>
              </a:rPr>
              <a:t>В чем видит Соколов свое счастье в довоенной жизни?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transition>
    <p:cover dir="ru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11640" y="-1659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ffffff"/>
                </a:solidFill>
                <a:uFillTx/>
                <a:latin typeface="Times New Roman"/>
              </a:rPr>
              <a:t>Проводы на фронт 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25" name="Объект 5" descr=""/>
          <p:cNvPicPr/>
          <p:nvPr/>
        </p:nvPicPr>
        <p:blipFill>
          <a:blip r:embed="rId1"/>
          <a:srcRect l="5473" t="18255" r="4279" b="12365"/>
          <a:stretch/>
        </p:blipFill>
        <p:spPr>
          <a:xfrm>
            <a:off x="3835800" y="847440"/>
            <a:ext cx="5202720" cy="399600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ftr" idx="52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Майманова О.В.,2010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pic>
        <p:nvPicPr>
          <p:cNvPr id="127" name="Picture 2" descr=""/>
          <p:cNvPicPr/>
          <p:nvPr/>
        </p:nvPicPr>
        <p:blipFill>
          <a:blip r:embed="rId2"/>
          <a:srcRect l="0" t="0" r="6154" b="7483"/>
          <a:stretch/>
        </p:blipFill>
        <p:spPr>
          <a:xfrm>
            <a:off x="69840" y="753120"/>
            <a:ext cx="3709800" cy="2755800"/>
          </a:xfrm>
          <a:prstGeom prst="rect">
            <a:avLst/>
          </a:prstGeom>
          <a:ln w="0">
            <a:noFill/>
          </a:ln>
        </p:spPr>
      </p:pic>
      <p:pic>
        <p:nvPicPr>
          <p:cNvPr id="128" name="Рисунок 7" descr=""/>
          <p:cNvPicPr/>
          <p:nvPr/>
        </p:nvPicPr>
        <p:blipFill>
          <a:blip r:embed="rId3"/>
          <a:stretch/>
        </p:blipFill>
        <p:spPr>
          <a:xfrm>
            <a:off x="0" y="3509280"/>
            <a:ext cx="3888000" cy="3212640"/>
          </a:xfrm>
          <a:prstGeom prst="rect">
            <a:avLst/>
          </a:prstGeom>
          <a:ln w="0">
            <a:noFill/>
          </a:ln>
        </p:spPr>
      </p:pic>
      <p:sp>
        <p:nvSpPr>
          <p:cNvPr id="129" name="TextBox 8"/>
          <p:cNvSpPr/>
          <p:nvPr/>
        </p:nvSpPr>
        <p:spPr>
          <a:xfrm>
            <a:off x="4332600" y="5050440"/>
            <a:ext cx="41994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ru-RU" sz="1800" strike="noStrike" u="none">
                <a:solidFill>
                  <a:schemeClr val="lt1"/>
                </a:solidFill>
                <a:uFillTx/>
                <a:latin typeface="Times New Roman"/>
              </a:rPr>
              <a:t>«Нет! На то ты и мужчина, на то ты и солдат, чтобы все вытерпеть, все вынести, если к этому нужда позвала». (А.Соколов)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6" descr=""/>
          <p:cNvPicPr/>
          <p:nvPr/>
        </p:nvPicPr>
        <p:blipFill>
          <a:blip r:embed="rId1"/>
          <a:stretch/>
        </p:blipFill>
        <p:spPr>
          <a:xfrm>
            <a:off x="4857840" y="3643200"/>
            <a:ext cx="4285800" cy="321444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5" descr=""/>
          <p:cNvPicPr/>
          <p:nvPr/>
        </p:nvPicPr>
        <p:blipFill>
          <a:blip r:embed="rId2"/>
          <a:stretch/>
        </p:blipFill>
        <p:spPr>
          <a:xfrm>
            <a:off x="0" y="3409920"/>
            <a:ext cx="4428720" cy="3447720"/>
          </a:xfrm>
          <a:prstGeom prst="rect">
            <a:avLst/>
          </a:prstGeom>
          <a:ln w="0">
            <a:noFill/>
          </a:ln>
        </p:spPr>
      </p:pic>
      <p:pic>
        <p:nvPicPr>
          <p:cNvPr id="132" name="Picture 4" descr=""/>
          <p:cNvPicPr/>
          <p:nvPr/>
        </p:nvPicPr>
        <p:blipFill>
          <a:blip r:embed="rId3"/>
          <a:stretch/>
        </p:blipFill>
        <p:spPr>
          <a:xfrm>
            <a:off x="5738760" y="0"/>
            <a:ext cx="3404880" cy="255384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323640" y="2232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8000" strike="noStrike" u="none" cap="all">
                <a:solidFill>
                  <a:srgbClr val="cc0000"/>
                </a:solidFill>
                <a:uFillTx/>
                <a:latin typeface="Monotype Corsiva"/>
              </a:rPr>
              <a:t>Война</a:t>
            </a:r>
            <a:endParaRPr b="0" lang="en-US" sz="80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34" name="Picture 3" descr=""/>
          <p:cNvPicPr/>
          <p:nvPr/>
        </p:nvPicPr>
        <p:blipFill>
          <a:blip r:embed="rId4"/>
          <a:stretch/>
        </p:blipFill>
        <p:spPr>
          <a:xfrm>
            <a:off x="2552400" y="1167480"/>
            <a:ext cx="3303360" cy="2642760"/>
          </a:xfrm>
          <a:prstGeom prst="rect">
            <a:avLst/>
          </a:prstGeom>
          <a:ln w="0">
            <a:noFill/>
          </a:ln>
        </p:spPr>
      </p:pic>
      <p:sp>
        <p:nvSpPr>
          <p:cNvPr id="135" name="TextBox 2"/>
          <p:cNvSpPr/>
          <p:nvPr/>
        </p:nvSpPr>
        <p:spPr>
          <a:xfrm>
            <a:off x="683640" y="596160"/>
            <a:ext cx="14396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Century Gothic"/>
              </a:rPr>
              <a:t>Первые годы войны.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Century Gothic"/>
              </a:rPr>
              <a:t>«тошное время»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transition>
    <p:wheel spokes="8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83640" y="-22752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ffffff"/>
                </a:solidFill>
                <a:uFillTx/>
                <a:latin typeface="Times New Roman"/>
              </a:rPr>
              <a:t>Плен.</a:t>
            </a:r>
            <a:br>
              <a:rPr sz="2800"/>
            </a:br>
            <a:r>
              <a:rPr b="0" lang="ru-RU" sz="1400" strike="noStrike" u="none" cap="all">
                <a:solidFill>
                  <a:srgbClr val="ffffff"/>
                </a:solidFill>
                <a:uFillTx/>
                <a:latin typeface="Times New Roman"/>
              </a:rPr>
              <a:t>Как и за что Соколов туда попадает? Какие испытания переживает герой ?</a:t>
            </a:r>
            <a:endParaRPr b="0" lang="en-US" sz="14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37" name="Объект 5" descr=""/>
          <p:cNvPicPr/>
          <p:nvPr/>
        </p:nvPicPr>
        <p:blipFill>
          <a:blip r:embed="rId1"/>
          <a:stretch/>
        </p:blipFill>
        <p:spPr>
          <a:xfrm>
            <a:off x="0" y="687240"/>
            <a:ext cx="3228840" cy="2183040"/>
          </a:xfrm>
          <a:prstGeom prst="rect">
            <a:avLst/>
          </a:prstGeom>
          <a:ln w="0">
            <a:noFill/>
          </a:ln>
        </p:spPr>
      </p:pic>
      <p:sp>
        <p:nvSpPr>
          <p:cNvPr id="138" name="PlaceHolder 2"/>
          <p:cNvSpPr>
            <a:spLocks noGrp="1"/>
          </p:cNvSpPr>
          <p:nvPr>
            <p:ph type="ftr" idx="53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1" lang="en-US" sz="800" strike="noStrike" u="none">
              <a:solidFill>
                <a:schemeClr val="lt1">
                  <a:lumMod val="75000"/>
                </a:schemeClr>
              </a:solidFill>
              <a:uFillTx/>
              <a:latin typeface="Century Gothic"/>
            </a:endParaRPr>
          </a:p>
        </p:txBody>
      </p:sp>
      <p:pic>
        <p:nvPicPr>
          <p:cNvPr id="139" name="Picture 2" descr=""/>
          <p:cNvPicPr/>
          <p:nvPr/>
        </p:nvPicPr>
        <p:blipFill>
          <a:blip r:embed="rId2"/>
          <a:stretch/>
        </p:blipFill>
        <p:spPr>
          <a:xfrm>
            <a:off x="107640" y="3034800"/>
            <a:ext cx="4015800" cy="3051000"/>
          </a:xfrm>
          <a:prstGeom prst="rect">
            <a:avLst/>
          </a:prstGeom>
          <a:ln w="0">
            <a:noFill/>
          </a:ln>
        </p:spPr>
      </p:pic>
      <p:pic>
        <p:nvPicPr>
          <p:cNvPr id="140" name="Рисунок 9" descr=""/>
          <p:cNvPicPr/>
          <p:nvPr/>
        </p:nvPicPr>
        <p:blipFill>
          <a:blip r:embed="rId3"/>
          <a:stretch/>
        </p:blipFill>
        <p:spPr>
          <a:xfrm>
            <a:off x="4829760" y="894240"/>
            <a:ext cx="2648160" cy="1769400"/>
          </a:xfrm>
          <a:prstGeom prst="rect">
            <a:avLst/>
          </a:prstGeom>
          <a:ln w="0">
            <a:noFill/>
          </a:ln>
        </p:spPr>
      </p:pic>
      <p:sp>
        <p:nvSpPr>
          <p:cNvPr id="141" name="TextBox 10"/>
          <p:cNvSpPr/>
          <p:nvPr/>
        </p:nvSpPr>
        <p:spPr>
          <a:xfrm>
            <a:off x="2931480" y="2702880"/>
            <a:ext cx="6102000" cy="324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457200">
              <a:lnSpc>
                <a:spcPct val="100000"/>
              </a:lnSpc>
            </a:pPr>
            <a:r>
              <a:rPr b="1" lang="ru-RU" sz="1800" strike="noStrike" u="none">
                <a:solidFill>
                  <a:schemeClr val="lt1"/>
                </a:solidFill>
                <a:uFillTx/>
                <a:latin typeface="Times New Roman"/>
              </a:rPr>
              <a:t>А били Богом проклятые гады и паразиты так, как у нас сроду животину не бьют. И кулаками били, и ногами топтали, и резиновыми палками били, и всяческим железом, какое под руку попадется, не говоря уже про винтовочные приклады и прочее дерево.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r>
              <a:rPr b="1" lang="ru-RU" sz="1800" strike="noStrike" u="none">
                <a:solidFill>
                  <a:schemeClr val="lt1"/>
                </a:solidFill>
                <a:uFillTx/>
                <a:latin typeface="Times New Roman"/>
              </a:rPr>
              <a:t>Били за то, что ты — русский, за то, что на белый свет еще смотришь, за то, что на них, сволочей, работаешь. Били и за то, что не так взглянешь, не так ступнешь, не так повернешься. Били запросто, для того чтобы когда-нибудь да убить до смерти, чтобы захлебнулся своей последней кровью и подох от побоев.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323640" y="-7452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7500" lnSpcReduction="19999"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3600" strike="noStrike" u="none" cap="all">
                <a:solidFill>
                  <a:schemeClr val="lt1"/>
                </a:solidFill>
                <a:uFillTx/>
                <a:latin typeface="Times New Roman"/>
              </a:rPr>
              <a:t>Эпизод «Вызов к Мюллеру</a:t>
            </a:r>
            <a:r>
              <a:rPr b="1" lang="ru-RU" sz="6000" strike="noStrike" u="none" cap="all">
                <a:solidFill>
                  <a:schemeClr val="lt1"/>
                </a:solidFill>
                <a:uFillTx/>
                <a:latin typeface="Monotype Corsiva"/>
              </a:rPr>
              <a:t>»</a:t>
            </a:r>
            <a:br>
              <a:rPr sz="6000"/>
            </a:br>
            <a:r>
              <a:rPr b="1" lang="ru-RU" sz="2000" strike="noStrike" u="none" cap="all">
                <a:solidFill>
                  <a:schemeClr val="lt1"/>
                </a:solidFill>
                <a:uFillTx/>
                <a:latin typeface="Times New Roman"/>
              </a:rPr>
              <a:t>Что послужило поводом?</a:t>
            </a:r>
            <a:br>
              <a:rPr sz="2000"/>
            </a:br>
            <a:r>
              <a:rPr b="1" lang="ru-RU" sz="2000" strike="noStrike" u="none" cap="all">
                <a:solidFill>
                  <a:schemeClr val="lt1"/>
                </a:solidFill>
                <a:uFillTx/>
                <a:latin typeface="Times New Roman"/>
              </a:rPr>
              <a:t>Как ведет себя Соколов  на допросе?</a:t>
            </a:r>
            <a:br>
              <a:rPr sz="2000"/>
            </a:br>
            <a:endParaRPr b="0" lang="en-US" sz="20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43" name="Picture 4" descr=""/>
          <p:cNvPicPr/>
          <p:nvPr/>
        </p:nvPicPr>
        <p:blipFill>
          <a:blip r:embed="rId1"/>
          <a:stretch/>
        </p:blipFill>
        <p:spPr>
          <a:xfrm>
            <a:off x="310680" y="4275720"/>
            <a:ext cx="3546000" cy="2356920"/>
          </a:xfrm>
          <a:prstGeom prst="rect">
            <a:avLst/>
          </a:prstGeom>
          <a:ln w="0">
            <a:noFill/>
          </a:ln>
        </p:spPr>
      </p:pic>
      <p:pic>
        <p:nvPicPr>
          <p:cNvPr id="144" name="Picture 5" descr=""/>
          <p:cNvPicPr/>
          <p:nvPr/>
        </p:nvPicPr>
        <p:blipFill>
          <a:blip r:embed="rId2"/>
          <a:stretch/>
        </p:blipFill>
        <p:spPr>
          <a:xfrm>
            <a:off x="5821560" y="1900440"/>
            <a:ext cx="2901600" cy="192852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6" descr=""/>
          <p:cNvPicPr/>
          <p:nvPr/>
        </p:nvPicPr>
        <p:blipFill>
          <a:blip r:embed="rId3">
            <a:lum bright="20000"/>
          </a:blip>
          <a:stretch/>
        </p:blipFill>
        <p:spPr>
          <a:xfrm>
            <a:off x="4960800" y="3954600"/>
            <a:ext cx="3768120" cy="2798640"/>
          </a:xfrm>
          <a:prstGeom prst="rect">
            <a:avLst/>
          </a:prstGeom>
          <a:ln w="0">
            <a:noFill/>
          </a:ln>
        </p:spPr>
      </p:pic>
      <p:pic>
        <p:nvPicPr>
          <p:cNvPr id="146" name="Picture 2" descr=""/>
          <p:cNvPicPr/>
          <p:nvPr/>
        </p:nvPicPr>
        <p:blipFill>
          <a:blip r:embed="rId4"/>
          <a:stretch/>
        </p:blipFill>
        <p:spPr>
          <a:xfrm>
            <a:off x="189720" y="1035000"/>
            <a:ext cx="4314600" cy="3235320"/>
          </a:xfrm>
          <a:prstGeom prst="rect">
            <a:avLst/>
          </a:prstGeom>
          <a:ln w="0">
            <a:noFill/>
          </a:ln>
        </p:spPr>
      </p:pic>
      <p:sp>
        <p:nvSpPr>
          <p:cNvPr id="147" name="TextBox 2"/>
          <p:cNvSpPr/>
          <p:nvPr/>
        </p:nvSpPr>
        <p:spPr>
          <a:xfrm>
            <a:off x="3674520" y="1426320"/>
            <a:ext cx="504252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Arial"/>
              </a:rPr>
              <a:t>«Чтобы я, русский солдат, да стал пить за победу немецкого оружия?! А кое-чего ты не хочешь, герр комендант? Один черт мне умирать, так провались ты пропадом со своей водкой!»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8" name="TextBox 3"/>
          <p:cNvSpPr/>
          <p:nvPr/>
        </p:nvSpPr>
        <p:spPr>
          <a:xfrm>
            <a:off x="83520" y="3091680"/>
            <a:ext cx="412812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rgbClr val="222222"/>
                </a:solidFill>
                <a:uFillTx/>
                <a:latin typeface="Arial"/>
              </a:rPr>
              <a:t> </a:t>
            </a:r>
            <a:r>
              <a:rPr b="0" lang="ru-RU" sz="1800" strike="noStrike" u="none">
                <a:solidFill>
                  <a:schemeClr val="lt1"/>
                </a:solidFill>
                <a:uFillTx/>
                <a:latin typeface="Times New Roman"/>
              </a:rPr>
              <a:t>Захотелось мне им, проклятым, показать, что хотя я и с голоду пропадаю, но давиться ихней подачкой не собираюсь, что у меня есть свое, русское достоинство и гордость и что в скотину они меня не превратили, как ни старались.(А.Соколов)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transition>
    <p:cover dir="ru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18280" y="17028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ffffff"/>
                </a:solidFill>
                <a:uFillTx/>
                <a:latin typeface="Times New Roman"/>
              </a:rPr>
              <a:t>Почему Мюллер пощадил Андрея?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428000" y="1692720"/>
            <a:ext cx="4470840" cy="3384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25000" lnSpcReduction="19999"/>
          </a:bodyPr>
          <a:p>
            <a:pPr marL="285840" indent="-285840" algn="just" defTabSz="457200">
              <a:lnSpc>
                <a:spcPct val="100000"/>
              </a:lnSpc>
              <a:spcBef>
                <a:spcPts val="1281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1" lang="ru-RU" sz="6400" strike="noStrike" u="none" cap="small">
                <a:solidFill>
                  <a:schemeClr val="lt1"/>
                </a:solidFill>
                <a:uFillTx/>
                <a:latin typeface="Times New Roman"/>
              </a:rPr>
              <a:t>После этого комендант стал серьезный с виду, поправил у себя на груди два железных креста, вышел из-за стола безоружный и говорит: «Вот что, Соколов, ты — настоящий русский солдат. Ты храбрый солдат. Я — тоже солдат и уважаю достойных противников. Стрелять я тебя не буду. К тому же сегодня наши доблестные войска вышли к Волге и целиком овладели Сталинградом. Это для нас большая радость, а потому я великодушно дарю тебе жизнь. Ступай в свой блок, а это тебе за смелость», — и подает мне со стола небольшую буханку хлеба и кусок сала.</a:t>
            </a:r>
            <a:endParaRPr b="0" lang="en-US" sz="6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ftr" idx="54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1" lang="en-US" sz="800" strike="noStrike" u="none">
              <a:solidFill>
                <a:schemeClr val="lt1">
                  <a:lumMod val="75000"/>
                </a:schemeClr>
              </a:solidFill>
              <a:uFillTx/>
              <a:latin typeface="Century Gothic"/>
            </a:endParaRPr>
          </a:p>
        </p:txBody>
      </p:sp>
      <p:pic>
        <p:nvPicPr>
          <p:cNvPr id="152" name="Рисунок 5" descr=""/>
          <p:cNvPicPr/>
          <p:nvPr/>
        </p:nvPicPr>
        <p:blipFill>
          <a:blip r:embed="rId1"/>
          <a:stretch/>
        </p:blipFill>
        <p:spPr>
          <a:xfrm>
            <a:off x="171720" y="1736640"/>
            <a:ext cx="4392000" cy="34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818280" y="26424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800" strike="noStrike" u="none" cap="all">
                <a:solidFill>
                  <a:srgbClr val="ffffff"/>
                </a:solidFill>
                <a:uFillTx/>
                <a:latin typeface="Century Gothic"/>
              </a:rPr>
              <a:t>Какое событие из военной жизни стало для   героя рассказа самым страшным?</a:t>
            </a:r>
            <a:endParaRPr b="0" lang="en-US" sz="2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753840" y="3213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285840" indent="-28584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Деталь- «Видали ли вы когда-нибудь </a:t>
            </a:r>
            <a:r>
              <a:rPr b="1" lang="ru-RU" sz="1800" strike="noStrike" u="none" cap="small">
                <a:solidFill>
                  <a:srgbClr val="ff3300"/>
                </a:solidFill>
                <a:uFillTx/>
                <a:latin typeface="Century Gothic"/>
              </a:rPr>
              <a:t>глаза,словно присыпанные пеплом, </a:t>
            </a:r>
            <a:r>
              <a:rPr b="0" lang="ru-RU" sz="1800" strike="noStrike" u="none" cap="small">
                <a:solidFill>
                  <a:srgbClr val="ffffff"/>
                </a:solidFill>
                <a:uFillTx/>
                <a:latin typeface="Century Gothic"/>
              </a:rPr>
              <a:t>наполненные такой неизбывной смертной тоской, что в них трудно смотреть?</a:t>
            </a: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ftr" idx="55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1" lang="en-US" sz="800" strike="noStrike" u="none">
              <a:solidFill>
                <a:schemeClr val="lt1">
                  <a:lumMod val="75000"/>
                </a:schemeClr>
              </a:solidFill>
              <a:uFillTx/>
              <a:latin typeface="Century Gothic"/>
            </a:endParaRPr>
          </a:p>
        </p:txBody>
      </p:sp>
      <p:pic>
        <p:nvPicPr>
          <p:cNvPr id="156" name="Рисунок 5" descr=""/>
          <p:cNvPicPr/>
          <p:nvPr/>
        </p:nvPicPr>
        <p:blipFill>
          <a:blip r:embed="rId1"/>
          <a:srcRect l="25978" t="5611" r="12498" b="952"/>
          <a:stretch/>
        </p:blipFill>
        <p:spPr>
          <a:xfrm>
            <a:off x="4793760" y="1453320"/>
            <a:ext cx="3600000" cy="3075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92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5000" lnSpcReduction="9999"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6000" strike="noStrike" u="none" cap="all">
                <a:solidFill>
                  <a:srgbClr val="ffffff"/>
                </a:solidFill>
                <a:uFillTx/>
                <a:latin typeface="Monotype Corsiva"/>
              </a:rPr>
              <a:t>Встреча с Ванюшкой</a:t>
            </a:r>
            <a:endParaRPr b="0" lang="en-US" sz="60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58" name="Picture 2" descr=""/>
          <p:cNvPicPr/>
          <p:nvPr/>
        </p:nvPicPr>
        <p:blipFill>
          <a:blip r:embed="rId1"/>
          <a:stretch/>
        </p:blipFill>
        <p:spPr>
          <a:xfrm>
            <a:off x="179640" y="4293000"/>
            <a:ext cx="2491560" cy="2459520"/>
          </a:xfrm>
          <a:prstGeom prst="rect">
            <a:avLst/>
          </a:prstGeom>
          <a:ln w="0">
            <a:noFill/>
          </a:ln>
        </p:spPr>
      </p:pic>
      <p:pic>
        <p:nvPicPr>
          <p:cNvPr id="159" name="Picture 3" descr=""/>
          <p:cNvPicPr/>
          <p:nvPr/>
        </p:nvPicPr>
        <p:blipFill>
          <a:blip r:embed="rId2"/>
          <a:stretch/>
        </p:blipFill>
        <p:spPr>
          <a:xfrm>
            <a:off x="14760" y="2271240"/>
            <a:ext cx="2483280" cy="1863000"/>
          </a:xfrm>
          <a:prstGeom prst="rect">
            <a:avLst/>
          </a:prstGeom>
          <a:ln w="0">
            <a:noFill/>
          </a:ln>
        </p:spPr>
      </p:pic>
      <p:pic>
        <p:nvPicPr>
          <p:cNvPr id="160" name="Picture 4" descr=""/>
          <p:cNvPicPr/>
          <p:nvPr/>
        </p:nvPicPr>
        <p:blipFill>
          <a:blip r:embed="rId3"/>
          <a:stretch/>
        </p:blipFill>
        <p:spPr>
          <a:xfrm>
            <a:off x="6079320" y="2271240"/>
            <a:ext cx="3064320" cy="2315160"/>
          </a:xfrm>
          <a:prstGeom prst="rect">
            <a:avLst/>
          </a:prstGeom>
          <a:ln w="0">
            <a:noFill/>
          </a:ln>
        </p:spPr>
      </p:pic>
      <p:pic>
        <p:nvPicPr>
          <p:cNvPr id="161" name="Picture 5" descr=""/>
          <p:cNvPicPr/>
          <p:nvPr/>
        </p:nvPicPr>
        <p:blipFill>
          <a:blip r:embed="rId4"/>
          <a:stretch/>
        </p:blipFill>
        <p:spPr>
          <a:xfrm>
            <a:off x="6079320" y="4509000"/>
            <a:ext cx="2962800" cy="224352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6" descr=""/>
          <p:cNvPicPr/>
          <p:nvPr/>
        </p:nvPicPr>
        <p:blipFill>
          <a:blip r:embed="rId5"/>
          <a:stretch/>
        </p:blipFill>
        <p:spPr>
          <a:xfrm>
            <a:off x="3852000" y="3801960"/>
            <a:ext cx="2126520" cy="2790000"/>
          </a:xfrm>
          <a:prstGeom prst="rect">
            <a:avLst/>
          </a:prstGeom>
          <a:ln w="0">
            <a:noFill/>
          </a:ln>
        </p:spPr>
      </p:pic>
      <p:sp>
        <p:nvSpPr>
          <p:cNvPr id="163" name="TextBox 2"/>
          <p:cNvSpPr/>
          <p:nvPr/>
        </p:nvSpPr>
        <p:spPr>
          <a:xfrm>
            <a:off x="1763640" y="815760"/>
            <a:ext cx="48812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Century Gothic"/>
              </a:rPr>
              <a:t>«Этакий маленький оборвыш: личико все в арбузном соку, покрытом пылью, грязный, как прах, нечесанный, а </a:t>
            </a:r>
            <a:r>
              <a:rPr b="0" lang="ru-RU" sz="1800" strike="noStrike" u="none">
                <a:solidFill>
                  <a:srgbClr val="00b0f0"/>
                </a:solidFill>
                <a:uFillTx/>
                <a:latin typeface="Century Gothic"/>
              </a:rPr>
              <a:t>глазёнки- как звездочки ночью после дождя!»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4" name="TextBox 3"/>
          <p:cNvSpPr/>
          <p:nvPr/>
        </p:nvSpPr>
        <p:spPr>
          <a:xfrm>
            <a:off x="2671560" y="2437560"/>
            <a:ext cx="3489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Century Gothic"/>
              </a:rPr>
              <a:t>«Не бывать тому, чтобы нам порознь пропадать!..»</a:t>
            </a:r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transition>
    <p:wheel spokes="8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819360" y="596160"/>
            <a:ext cx="7510320" cy="321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buNone/>
            </a:pPr>
            <a:endParaRPr b="0" lang="en-US" sz="4000" strike="noStrike" u="none" cap="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819360" y="3886200"/>
            <a:ext cx="7510320" cy="221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>
              <a:buNone/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67" name="Picture 6" descr="соколов ваня2"/>
          <p:cNvPicPr/>
          <p:nvPr/>
        </p:nvPicPr>
        <p:blipFill>
          <a:blip r:embed="rId1"/>
          <a:stretch/>
        </p:blipFill>
        <p:spPr>
          <a:xfrm>
            <a:off x="1475640" y="210960"/>
            <a:ext cx="5306760" cy="3336480"/>
          </a:xfrm>
          <a:prstGeom prst="rect">
            <a:avLst/>
          </a:prstGeom>
          <a:ln w="0">
            <a:noFill/>
          </a:ln>
        </p:spPr>
      </p:pic>
      <p:sp>
        <p:nvSpPr>
          <p:cNvPr id="168" name="Прямоугольник 5"/>
          <p:cNvSpPr/>
          <p:nvPr/>
        </p:nvSpPr>
        <p:spPr>
          <a:xfrm>
            <a:off x="214200" y="3857760"/>
            <a:ext cx="8929440" cy="272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457200">
              <a:lnSpc>
                <a:spcPct val="90000"/>
              </a:lnSpc>
            </a:pPr>
            <a:r>
              <a:rPr b="1" i="1" lang="ru-RU" sz="2000" strike="noStrike" u="none">
                <a:solidFill>
                  <a:schemeClr val="accent2">
                    <a:lumMod val="75000"/>
                  </a:schemeClr>
                </a:solidFill>
                <a:uFillTx/>
                <a:latin typeface="Century Gothic"/>
              </a:rPr>
              <a:t>     </a:t>
            </a:r>
            <a:r>
              <a:rPr b="1" i="1" lang="ru-RU" sz="2400" strike="noStrike" u="none">
                <a:solidFill>
                  <a:schemeClr val="lt1"/>
                </a:solidFill>
                <a:uFillTx/>
                <a:latin typeface="Century Gothic"/>
              </a:rPr>
              <a:t>«Два осиротевших человека, две песчинки, заброшенные в чужие края военным ураганом невиданной силы… Что-то ждет их впереди? И хотелось бы думать, что этот русский человек, человек несгибаемой воли, выдюжит и около отцовского плеча вырастет тот, который, повзрослев, сможет все вытерпеть, все преодолеть на своем пути, если к этому позовет его Родина.»</a:t>
            </a:r>
            <a:endParaRPr b="0" lang="en-US" sz="2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00120" y="252360"/>
            <a:ext cx="7943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1800" strike="noStrike" u="none" cap="all">
                <a:solidFill>
                  <a:srgbClr val="ffffff"/>
                </a:solidFill>
                <a:uFillTx/>
                <a:latin typeface="Century Gothic"/>
              </a:rPr>
              <a:t>Война не проходит бесследно. Она оставляет  глубокие раны в душах и сердцах людей.  Соколов-олицетворение русского солдата ВОВ. Его образ-собирательный. Судьба человека-судьба народная.</a:t>
            </a:r>
            <a:endParaRPr b="0" lang="en-US" sz="18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70" name="Объект 5" descr=""/>
          <p:cNvPicPr/>
          <p:nvPr/>
        </p:nvPicPr>
        <p:blipFill>
          <a:blip r:embed="rId1"/>
          <a:stretch/>
        </p:blipFill>
        <p:spPr>
          <a:xfrm>
            <a:off x="1403640" y="1602360"/>
            <a:ext cx="6336360" cy="4760280"/>
          </a:xfrm>
          <a:prstGeom prst="rect">
            <a:avLst/>
          </a:prstGeom>
          <a:ln w="0">
            <a:noFill/>
          </a:ln>
        </p:spPr>
      </p:pic>
      <p:sp>
        <p:nvSpPr>
          <p:cNvPr id="171" name="PlaceHolder 2"/>
          <p:cNvSpPr>
            <a:spLocks noGrp="1"/>
          </p:cNvSpPr>
          <p:nvPr>
            <p:ph type="ftr" idx="56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1" lang="en-US" sz="800" strike="noStrike" u="none">
              <a:solidFill>
                <a:schemeClr val="lt1">
                  <a:lumMod val="75000"/>
                </a:schemeClr>
              </a:solidFill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893880" y="313920"/>
            <a:ext cx="7511040" cy="74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1600" strike="noStrike" u="none" cap="all">
                <a:solidFill>
                  <a:schemeClr val="lt1"/>
                </a:solidFill>
                <a:uFillTx/>
                <a:latin typeface="Times New Roman"/>
              </a:rPr>
              <a:t>Музей 84-й Гвардейской Краснознамённой Карачевской</a:t>
            </a:r>
            <a:br>
              <a:rPr sz="1600"/>
            </a:br>
            <a:r>
              <a:rPr b="1" lang="ru-RU" sz="1600" strike="noStrike" u="none" cap="all">
                <a:solidFill>
                  <a:schemeClr val="lt1"/>
                </a:solidFill>
                <a:uFillTx/>
                <a:latin typeface="Times New Roman"/>
              </a:rPr>
              <a:t>ордена Суворова II степени стрелковой дивизии</a:t>
            </a:r>
            <a:br>
              <a:rPr sz="1600"/>
            </a:br>
            <a:endParaRPr b="0" lang="en-US" sz="16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365040" y="3568680"/>
            <a:ext cx="8568720" cy="404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2858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1" lang="ru-RU" sz="1600" strike="noStrike" u="none" cap="small">
                <a:solidFill>
                  <a:schemeClr val="lt1"/>
                </a:solidFill>
                <a:uFillTx/>
                <a:latin typeface="Times New Roman"/>
              </a:rPr>
              <a:t>В мае 2020 года в школе № 28 Калининграда был открыт музей, посвящённый боевому пути и повседневной жизни 84-й Гвардейской Краснознамённой Карачевской ордена Суворова II степени стрелковой дивизии.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marL="285840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  <a:tabLst>
                <a:tab algn="l" pos="0"/>
              </a:tabLst>
            </a:pPr>
            <a:r>
              <a:rPr b="1" lang="ru-RU" sz="1600" strike="noStrike" u="none" cap="small">
                <a:solidFill>
                  <a:schemeClr val="lt1"/>
                </a:solidFill>
                <a:uFillTx/>
                <a:latin typeface="Times New Roman"/>
              </a:rPr>
              <a:t>84-я дивизия участвовала в штурме Кёнигсберга — города, который получил в 1946 году название Калининград. В ходе Восточно-Прусской операции Кёнигсберг был взят войсками Красной армии, и в этих боях отличилась 84-я дивизия, которая к тому времени принимала участие в сражениях за Москву, Брянск, другие советские города. </a:t>
            </a:r>
            <a:endParaRPr b="0" lang="en-US" sz="16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algn="l" pos="0"/>
              </a:tabLst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algn="l" pos="0"/>
              </a:tabLst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ftr" idx="57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1" lang="en-US" sz="800" strike="noStrike" u="none">
              <a:solidFill>
                <a:schemeClr val="lt1">
                  <a:lumMod val="75000"/>
                </a:schemeClr>
              </a:solidFill>
              <a:uFillTx/>
              <a:latin typeface="Century Gothic"/>
            </a:endParaRPr>
          </a:p>
        </p:txBody>
      </p:sp>
      <p:pic>
        <p:nvPicPr>
          <p:cNvPr id="175" name="Рисунок 7" descr=""/>
          <p:cNvPicPr/>
          <p:nvPr/>
        </p:nvPicPr>
        <p:blipFill>
          <a:blip r:embed="rId1"/>
          <a:stretch/>
        </p:blipFill>
        <p:spPr>
          <a:xfrm>
            <a:off x="1691640" y="1268640"/>
            <a:ext cx="5760360" cy="287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2800" strike="noStrike" u="none" cap="all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77" name="Объект 5" descr=""/>
          <p:cNvPicPr/>
          <p:nvPr/>
        </p:nvPicPr>
        <p:blipFill>
          <a:blip r:embed="rId1"/>
          <a:stretch/>
        </p:blipFill>
        <p:spPr>
          <a:xfrm>
            <a:off x="107640" y="57600"/>
            <a:ext cx="8928720" cy="661140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2"/>
          <p:cNvSpPr>
            <a:spLocks noGrp="1"/>
          </p:cNvSpPr>
          <p:nvPr>
            <p:ph type="ftr" idx="58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1" lang="en-US" sz="800" strike="noStrike" u="none">
              <a:solidFill>
                <a:schemeClr val="lt1">
                  <a:lumMod val="75000"/>
                </a:schemeClr>
              </a:solidFill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2800" strike="noStrike" u="none" cap="all">
              <a:solidFill>
                <a:schemeClr val="lt1"/>
              </a:solidFill>
              <a:uFillTx/>
              <a:latin typeface="Century Gothic"/>
            </a:endParaRPr>
          </a:p>
        </p:txBody>
      </p:sp>
      <p:pic>
        <p:nvPicPr>
          <p:cNvPr id="180" name="Объект 5" descr=""/>
          <p:cNvPicPr/>
          <p:nvPr/>
        </p:nvPicPr>
        <p:blipFill>
          <a:blip r:embed="rId1"/>
          <a:srcRect l="0" t="9229" r="0" b="0"/>
          <a:stretch/>
        </p:blipFill>
        <p:spPr>
          <a:xfrm>
            <a:off x="0" y="116640"/>
            <a:ext cx="9143640" cy="662436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2"/>
          <p:cNvSpPr>
            <a:spLocks noGrp="1"/>
          </p:cNvSpPr>
          <p:nvPr>
            <p:ph type="ftr" idx="59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Майманова О.В.,2010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131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2800" strike="noStrike" u="none" cap="all">
              <a:solidFill>
                <a:schemeClr val="lt1"/>
              </a:solidFill>
              <a:uFillTx/>
              <a:latin typeface="Century Gothic"/>
            </a:endParaRPr>
          </a:p>
        </p:txBody>
      </p:sp>
      <p:graphicFrame>
        <p:nvGraphicFramePr>
          <p:cNvPr id="183" name="Объект 4"/>
          <p:cNvGraphicFramePr/>
          <p:nvPr/>
        </p:nvGraphicFramePr>
        <p:xfrm>
          <a:off x="817560" y="2060640"/>
          <a:ext cx="7511760" cy="2689920"/>
        </p:xfrm>
        <a:graphic>
          <a:graphicData uri="http://schemas.openxmlformats.org/drawingml/2006/table">
            <a:tbl>
              <a:tblPr/>
              <a:tblGrid>
                <a:gridCol w="2503800"/>
                <a:gridCol w="2503800"/>
                <a:gridCol w="250380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uFillTx/>
                          <a:latin typeface="Century Gothic"/>
                        </a:rPr>
                        <a:t>Критерии характеристики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uFillTx/>
                          <a:latin typeface="Century Gothic"/>
                        </a:rPr>
                        <a:t>Герои Великой Отечественной войны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 defTabSz="4572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Calibri"/>
                        </a:rPr>
                        <a:t>Андрей Соколов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 defTabSz="4572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Calibri"/>
                        </a:rPr>
                        <a:t>Хайруллин Халил Зинатуллович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" name="PlaceHolder 2"/>
          <p:cNvSpPr>
            <a:spLocks noGrp="1"/>
          </p:cNvSpPr>
          <p:nvPr>
            <p:ph type="ftr" idx="60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Майманова О.В.,2010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818280" y="596160"/>
            <a:ext cx="7511040" cy="2472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457200">
              <a:lnSpc>
                <a:spcPct val="100000"/>
              </a:lnSpc>
              <a:buNone/>
            </a:pPr>
            <a:r>
              <a:rPr b="1" lang="ru-RU" sz="2400" strike="noStrike" u="none" cap="all">
                <a:solidFill>
                  <a:srgbClr val="ffc000"/>
                </a:solidFill>
                <a:uFillTx/>
                <a:latin typeface="Times New Roman"/>
              </a:rPr>
              <a:t>Герои не согнулись перед врагом, сумели выстоять, выдержать, укрепить веру в могущество Родины и русского народа. Два  героя! Как они различны, но в то же время схожи.  Путь нелегкий прошли они. Ранения, госпитали. Все вынесли они! И не сломались духом.</a:t>
            </a:r>
            <a:endParaRPr b="0" lang="en-US" sz="2400" strike="noStrike" u="none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683640" y="2817000"/>
            <a:ext cx="7511040" cy="404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285840" indent="-285840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ffffff"/>
              </a:buClr>
              <a:buSzPct val="130000"/>
              <a:buFont typeface="Arial"/>
              <a:buChar char="•"/>
            </a:pPr>
            <a:r>
              <a:rPr b="1" lang="ru-RU" sz="2400" strike="noStrike" u="none" cap="small">
                <a:solidFill>
                  <a:schemeClr val="lt1"/>
                </a:solidFill>
                <a:uFillTx/>
                <a:latin typeface="Times New Roman"/>
              </a:rPr>
              <a:t>Здесь важны все, кто встал на защиту родной земли. Командиры и рядовые. Мужчины и женщины. Опытные бойцы и ополченцы. Те, кто погиб в боях, и те, кто выжил и донёс память о страшной войне до потомков. Те, кто был отмечен высокими званиями героев, и те, кого героями сделала сама История.</a:t>
            </a:r>
            <a:endParaRPr b="0" lang="en-US" sz="2400" strike="noStrike" u="none" cap="small">
              <a:solidFill>
                <a:schemeClr val="lt1"/>
              </a:solidFill>
              <a:uFillTx/>
              <a:latin typeface="Century Gothic"/>
            </a:endParaRPr>
          </a:p>
          <a:p>
            <a:pPr indent="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</a:pPr>
            <a:endParaRPr b="0" lang="en-US" sz="1800" strike="noStrike" u="none" cap="small">
              <a:solidFill>
                <a:schemeClr val="lt1"/>
              </a:solidFill>
              <a:uFillTx/>
              <a:latin typeface="Century Gothic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ftr" idx="61"/>
          </p:nvPr>
        </p:nvSpPr>
        <p:spPr>
          <a:xfrm>
            <a:off x="818280" y="6178320"/>
            <a:ext cx="5623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1" lang="ru-RU" sz="800" strike="noStrike" u="none">
                <a:solidFill>
                  <a:schemeClr val="lt1">
                    <a:lumMod val="75000"/>
                  </a:schemeClr>
                </a:solidFill>
                <a:uFillTx/>
                <a:latin typeface="Century Gothic"/>
              </a:rPr>
              <a:t>Майманова О.В.,2010</a:t>
            </a:r>
            <a:endParaRPr b="0" lang="en-US" sz="8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Сетка">
  <a:themeElements>
    <a:clrScheme name="Сетка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464</TotalTime>
  <Words>908</Words>
  <Paragraphs>43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Майманова Ольга Владимировна</dc:creator>
  <dc:description/>
  <cp:keywords>Судьба</cp:keywords>
  <dc:language>en-US</dc:language>
  <cp:lastModifiedBy>Учитель</cp:lastModifiedBy>
  <dcterms:modified xsi:type="dcterms:W3CDTF">2025-05-27T13:16:44Z</dcterms:modified>
  <cp:revision>69</cp:revision>
  <dc:subject>Литература о войне</dc:subject>
  <dc:title>Судьба человека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1075848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  <property fmtid="{D5CDD505-2E9C-101B-9397-08002B2CF9AE}" pid="5" name="PresentationFormat">
    <vt:lpwstr>Экран (4:3)</vt:lpwstr>
  </property>
  <property fmtid="{D5CDD505-2E9C-101B-9397-08002B2CF9AE}" pid="6" name="Slides">
    <vt:r8>17</vt:r8>
  </property>
</Properties>
</file>