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1AB"/>
    <a:srgbClr val="4B17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0" autoAdjust="0"/>
    <p:restoredTop sz="94660"/>
  </p:normalViewPr>
  <p:slideViewPr>
    <p:cSldViewPr snapToGrid="0">
      <p:cViewPr>
        <p:scale>
          <a:sx n="50" d="100"/>
          <a:sy n="50" d="100"/>
        </p:scale>
        <p:origin x="-1326" y="-9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90556AE-2B59-4077-86D8-F94C5C1C1E85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F0BEA8C-8259-46F9-914D-8F6A3115FED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3816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56AE-2B59-4077-86D8-F94C5C1C1E85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EA8C-8259-46F9-914D-8F6A3115F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316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56AE-2B59-4077-86D8-F94C5C1C1E85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EA8C-8259-46F9-914D-8F6A3115FED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21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56AE-2B59-4077-86D8-F94C5C1C1E85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EA8C-8259-46F9-914D-8F6A3115F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02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56AE-2B59-4077-86D8-F94C5C1C1E85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EA8C-8259-46F9-914D-8F6A3115F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56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56AE-2B59-4077-86D8-F94C5C1C1E85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EA8C-8259-46F9-914D-8F6A3115F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38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56AE-2B59-4077-86D8-F94C5C1C1E85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EA8C-8259-46F9-914D-8F6A3115F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821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56AE-2B59-4077-86D8-F94C5C1C1E85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EA8C-8259-46F9-914D-8F6A3115F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37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56AE-2B59-4077-86D8-F94C5C1C1E85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EA8C-8259-46F9-914D-8F6A3115F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440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56AE-2B59-4077-86D8-F94C5C1C1E85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EA8C-8259-46F9-914D-8F6A3115F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251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56AE-2B59-4077-86D8-F94C5C1C1E85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EA8C-8259-46F9-914D-8F6A3115F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714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90556AE-2B59-4077-86D8-F94C5C1C1E85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F0BEA8C-8259-46F9-914D-8F6A3115F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61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11500" b="1" dirty="0" err="1"/>
              <a:t>П</a:t>
            </a:r>
            <a:r>
              <a:rPr lang="ru-RU" b="1" dirty="0" err="1" smtClean="0"/>
              <a:t>роф</a:t>
            </a:r>
            <a:r>
              <a:rPr lang="ru-RU" sz="11500" b="1" dirty="0" err="1" smtClean="0"/>
              <a:t>О</a:t>
            </a:r>
            <a:r>
              <a:rPr lang="ru-RU" b="1" dirty="0" err="1" smtClean="0"/>
              <a:t>риентир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Проект выпускников 9-х классов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980" y="148116"/>
            <a:ext cx="2335719" cy="210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1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350" y="230233"/>
            <a:ext cx="11830050" cy="684167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rgbClr val="1811AB"/>
                </a:solidFill>
              </a:rPr>
              <a:t>I</a:t>
            </a:r>
            <a:r>
              <a:rPr lang="ru-RU" sz="4000" b="1" dirty="0" smtClean="0">
                <a:solidFill>
                  <a:srgbClr val="1811AB"/>
                </a:solidFill>
              </a:rPr>
              <a:t> этап. «Пять шагов к аттестату»</a:t>
            </a:r>
            <a:endParaRPr lang="ru-RU" sz="4000" b="1" dirty="0">
              <a:solidFill>
                <a:srgbClr val="1811AB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477375"/>
              </p:ext>
            </p:extLst>
          </p:nvPr>
        </p:nvGraphicFramePr>
        <p:xfrm>
          <a:off x="469539" y="1071154"/>
          <a:ext cx="11326949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660">
                  <a:extLst>
                    <a:ext uri="{9D8B030D-6E8A-4147-A177-3AD203B41FA5}">
                      <a16:colId xmlns:a16="http://schemas.microsoft.com/office/drawing/2014/main" xmlns="" val="4246051678"/>
                    </a:ext>
                  </a:extLst>
                </a:gridCol>
                <a:gridCol w="6975565">
                  <a:extLst>
                    <a:ext uri="{9D8B030D-6E8A-4147-A177-3AD203B41FA5}">
                      <a16:colId xmlns:a16="http://schemas.microsoft.com/office/drawing/2014/main" xmlns="" val="2712248302"/>
                    </a:ext>
                  </a:extLst>
                </a:gridCol>
                <a:gridCol w="3683724">
                  <a:extLst>
                    <a:ext uri="{9D8B030D-6E8A-4147-A177-3AD203B41FA5}">
                      <a16:colId xmlns:a16="http://schemas.microsoft.com/office/drawing/2014/main" xmlns="" val="1280053230"/>
                    </a:ext>
                  </a:extLst>
                </a:gridCol>
              </a:tblGrid>
              <a:tr h="35148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1.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Итоговая контрольная  работа </a:t>
                      </a:r>
                    </a:p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по </a:t>
                      </a:r>
                      <a:r>
                        <a:rPr lang="ru-RU" sz="3600" b="1" u="sng" dirty="0" smtClean="0">
                          <a:solidFill>
                            <a:srgbClr val="FF0000"/>
                          </a:solidFill>
                        </a:rPr>
                        <a:t>_____________</a:t>
                      </a:r>
                      <a:endParaRPr lang="ru-RU" sz="3600" u="sng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«___» мая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65370572"/>
                  </a:ext>
                </a:extLst>
              </a:tr>
              <a:tr h="35148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2.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Последний звонок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22 мая в 10.00 </a:t>
                      </a:r>
                    </a:p>
                    <a:p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6229724"/>
                  </a:ext>
                </a:extLst>
              </a:tr>
              <a:tr h="35148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3.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ГИА русский язык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24 мая </a:t>
                      </a:r>
                    </a:p>
                    <a:p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14063218"/>
                  </a:ext>
                </a:extLst>
              </a:tr>
              <a:tr h="35148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4.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ГИА математика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26 мая </a:t>
                      </a:r>
                    </a:p>
                    <a:p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7988203"/>
                  </a:ext>
                </a:extLst>
              </a:tr>
              <a:tr h="35148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5.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Вручение аттестатов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12 июня 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40142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7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3266" y="424932"/>
            <a:ext cx="1096010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Самостоятельная работа выпускника</a:t>
            </a:r>
            <a:endParaRPr lang="ru-RU" sz="2800" b="1" dirty="0">
              <a:solidFill>
                <a:srgbClr val="000000">
                  <a:lumMod val="95000"/>
                  <a:lumOff val="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3266" y="1194359"/>
            <a:ext cx="1028700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Паспорт, черные гелиевые ручки, средства обучения</a:t>
            </a:r>
            <a:endParaRPr lang="ru-RU" sz="2800" b="1" dirty="0">
              <a:solidFill>
                <a:srgbClr val="000000">
                  <a:lumMod val="95000"/>
                  <a:lumOff val="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3266" y="1963786"/>
            <a:ext cx="513080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  <a:defRPr/>
            </a:pPr>
            <a:r>
              <a:rPr lang="ru-RU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Внешний вид</a:t>
            </a:r>
            <a:endParaRPr lang="ru-RU" sz="2800" b="1" dirty="0">
              <a:solidFill>
                <a:srgbClr val="000000">
                  <a:lumMod val="95000"/>
                  <a:lumOff val="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3266" y="2733214"/>
            <a:ext cx="10858500" cy="127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0" indent="-742950">
              <a:lnSpc>
                <a:spcPct val="107000"/>
              </a:lnSpc>
              <a:buFontTx/>
              <a:buAutoNum type="arabicPeriod"/>
            </a:pPr>
            <a:r>
              <a:rPr lang="ru-RU" sz="3600" b="1" dirty="0">
                <a:solidFill>
                  <a:srgbClr val="FF0000"/>
                </a:solidFill>
              </a:rPr>
              <a:t>Итоговая контрольная  работа по </a:t>
            </a:r>
          </a:p>
          <a:p>
            <a:pPr lvl="0">
              <a:lnSpc>
                <a:spcPct val="107000"/>
              </a:lnSpc>
            </a:pPr>
            <a:r>
              <a:rPr lang="ru-RU" sz="3600" b="1" dirty="0">
                <a:solidFill>
                  <a:srgbClr val="FF0000"/>
                </a:solidFill>
              </a:rPr>
              <a:t>        _______________ «____» мая</a:t>
            </a:r>
            <a:endParaRPr lang="ru-RU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3266" y="4227199"/>
            <a:ext cx="1078230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Репетиции к последнему звонку</a:t>
            </a:r>
            <a:endParaRPr lang="ru-RU" sz="2800" b="1" dirty="0">
              <a:solidFill>
                <a:srgbClr val="000000">
                  <a:lumMod val="95000"/>
                  <a:lumOff val="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3266" y="4996626"/>
            <a:ext cx="1123950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Внешний вид</a:t>
            </a:r>
            <a:endParaRPr lang="ru-RU" sz="2800" b="1" dirty="0">
              <a:solidFill>
                <a:srgbClr val="000000">
                  <a:lumMod val="95000"/>
                  <a:lumOff val="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3266" y="5766054"/>
            <a:ext cx="11239500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sz="3600" b="1" dirty="0">
                <a:solidFill>
                  <a:srgbClr val="FF0000"/>
                </a:solidFill>
              </a:rPr>
              <a:t>2. Последний звонок - 22 мая в 10.00</a:t>
            </a:r>
            <a:endParaRPr lang="ru-RU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14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6054" y="243285"/>
            <a:ext cx="11263086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sz="3600" b="1" dirty="0" smtClean="0">
                <a:solidFill>
                  <a:srgbClr val="FF0000"/>
                </a:solidFill>
              </a:rPr>
              <a:t>2. </a:t>
            </a:r>
            <a:r>
              <a:rPr lang="ru-RU" sz="3600" b="1" dirty="0">
                <a:solidFill>
                  <a:srgbClr val="FF0000"/>
                </a:solidFill>
              </a:rPr>
              <a:t>Последний звонок - 22 мая в 10.00</a:t>
            </a:r>
            <a:endParaRPr lang="ru-RU" sz="3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6054" y="918201"/>
            <a:ext cx="11030857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Самостоятельная работа выпускника</a:t>
            </a:r>
            <a:endParaRPr lang="ru-RU" sz="2800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6054" y="1461350"/>
            <a:ext cx="11030855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Внешний вид</a:t>
            </a:r>
            <a:endParaRPr lang="ru-RU" sz="2800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6054" y="2004499"/>
            <a:ext cx="11030855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  <a:defRPr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Паспорт, черные гелиевые ручки, средства обучения</a:t>
            </a:r>
            <a:endParaRPr lang="ru-RU" sz="2800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6054" y="2547648"/>
            <a:ext cx="11030855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Время и место сбора</a:t>
            </a:r>
            <a:endParaRPr lang="ru-RU" sz="2800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6054" y="3090797"/>
            <a:ext cx="1103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3. ГИА </a:t>
            </a:r>
            <a:r>
              <a:rPr lang="ru-RU" sz="3600" b="1" dirty="0">
                <a:solidFill>
                  <a:srgbClr val="FF0000"/>
                </a:solidFill>
              </a:rPr>
              <a:t>русский язык - 24 мая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6054" y="3726920"/>
            <a:ext cx="8787493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lvl="1" indent="-5715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Самостоятельная работа выпускника</a:t>
            </a:r>
            <a:endParaRPr lang="ru-RU" sz="2800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6054" y="4270069"/>
            <a:ext cx="11263089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lvl="1" indent="-5715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Внешний вид</a:t>
            </a:r>
            <a:endParaRPr lang="ru-RU" sz="2800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6054" y="4813218"/>
            <a:ext cx="11030855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  <a:defRPr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Паспорт, черные гелиевые ручки, средства обучения</a:t>
            </a:r>
            <a:endParaRPr lang="ru-RU" sz="2800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6054" y="5356367"/>
            <a:ext cx="11030855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Время и место сбора</a:t>
            </a:r>
            <a:endParaRPr lang="ru-RU" sz="2800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6054" y="5899518"/>
            <a:ext cx="1103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4</a:t>
            </a:r>
            <a:r>
              <a:rPr lang="ru-RU" sz="3600" b="1" dirty="0" smtClean="0">
                <a:solidFill>
                  <a:srgbClr val="FF0000"/>
                </a:solidFill>
              </a:rPr>
              <a:t>. ГИА математика – 27 мая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553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350" y="474606"/>
            <a:ext cx="11658600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sz="3600" b="1" dirty="0">
                <a:solidFill>
                  <a:srgbClr val="FF0000"/>
                </a:solidFill>
              </a:rPr>
              <a:t>4. ГИА математика - </a:t>
            </a:r>
            <a:r>
              <a:rPr lang="ru-RU" sz="3600" b="1" dirty="0" smtClean="0">
                <a:solidFill>
                  <a:srgbClr val="FF0000"/>
                </a:solidFill>
              </a:rPr>
              <a:t>27 </a:t>
            </a:r>
            <a:r>
              <a:rPr lang="ru-RU" sz="3600" b="1" dirty="0">
                <a:solidFill>
                  <a:srgbClr val="FF0000"/>
                </a:solidFill>
              </a:rPr>
              <a:t>мая</a:t>
            </a:r>
            <a:endParaRPr lang="ru-RU" sz="3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4350" y="1193480"/>
            <a:ext cx="1099185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Учебники </a:t>
            </a:r>
            <a:endParaRPr lang="ru-RU" sz="2800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4350" y="1780587"/>
            <a:ext cx="10991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Кабинет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4350" y="2337557"/>
            <a:ext cx="1099185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Результаты ГИА</a:t>
            </a:r>
            <a:endParaRPr lang="ru-RU" sz="2800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350" y="2924664"/>
            <a:ext cx="1099185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Черновик аттестата</a:t>
            </a:r>
            <a:endParaRPr lang="ru-RU" sz="2800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4350" y="3511771"/>
            <a:ext cx="1099185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Средний балл аттестата</a:t>
            </a:r>
            <a:endParaRPr lang="ru-RU" sz="2800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4350" y="4098878"/>
            <a:ext cx="1099185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Внешний вид</a:t>
            </a:r>
            <a:endParaRPr lang="ru-RU" sz="2800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4350" y="4685985"/>
            <a:ext cx="10991850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sz="3600" b="1" dirty="0">
                <a:solidFill>
                  <a:srgbClr val="FF0000"/>
                </a:solidFill>
              </a:rPr>
              <a:t>5. Вручение аттестатов - 12 июня</a:t>
            </a:r>
            <a:endParaRPr lang="ru-RU" sz="3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9625" y="5580659"/>
            <a:ext cx="10572750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ru-RU" sz="3600" b="1" dirty="0">
                <a:solidFill>
                  <a:srgbClr val="1811AB"/>
                </a:solidFill>
              </a:rPr>
              <a:t>ОКОНЧАТЕЛЬНЫЙ ВЫБОР</a:t>
            </a:r>
            <a:endParaRPr lang="ru-RU" sz="3600" b="1" dirty="0">
              <a:solidFill>
                <a:srgbClr val="1811A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96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8751" y="253248"/>
            <a:ext cx="6694170" cy="1018750"/>
          </a:xfrm>
        </p:spPr>
        <p:txBody>
          <a:bodyPr>
            <a:noAutofit/>
          </a:bodyPr>
          <a:lstStyle/>
          <a:p>
            <a:pPr algn="r"/>
            <a:r>
              <a:rPr lang="en-US" sz="4000" b="1" dirty="0" smtClean="0">
                <a:solidFill>
                  <a:srgbClr val="1811AB"/>
                </a:solidFill>
              </a:rPr>
              <a:t>II </a:t>
            </a:r>
            <a:r>
              <a:rPr lang="ru-RU" sz="4000" b="1" dirty="0" smtClean="0">
                <a:solidFill>
                  <a:srgbClr val="1811AB"/>
                </a:solidFill>
              </a:rPr>
              <a:t>этап. </a:t>
            </a:r>
            <a:r>
              <a:rPr lang="ru-RU" sz="4000" b="1" dirty="0" smtClean="0">
                <a:solidFill>
                  <a:srgbClr val="1811AB"/>
                </a:solidFill>
              </a:rPr>
              <a:t/>
            </a:r>
            <a:br>
              <a:rPr lang="ru-RU" sz="4000" b="1" dirty="0" smtClean="0">
                <a:solidFill>
                  <a:srgbClr val="1811AB"/>
                </a:solidFill>
              </a:rPr>
            </a:br>
            <a:r>
              <a:rPr lang="ru-RU" sz="4000" b="1" dirty="0" smtClean="0">
                <a:solidFill>
                  <a:srgbClr val="1811AB"/>
                </a:solidFill>
              </a:rPr>
              <a:t>«</a:t>
            </a:r>
            <a:r>
              <a:rPr lang="ru-RU" sz="4000" b="1" dirty="0" smtClean="0">
                <a:solidFill>
                  <a:srgbClr val="1811AB"/>
                </a:solidFill>
              </a:rPr>
              <a:t>Я выбираю!». СПО</a:t>
            </a:r>
            <a:endParaRPr lang="ru-RU" sz="4000" b="1" dirty="0">
              <a:solidFill>
                <a:srgbClr val="1811AB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8480" y="6167445"/>
            <a:ext cx="11394440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 </a:t>
            </a:r>
            <a:r>
              <a:rPr lang="ru-RU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условий </a:t>
            </a:r>
            <a:r>
              <a:rPr lang="ru-RU" sz="2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поступления </a:t>
            </a:r>
            <a:r>
              <a:rPr lang="ru-RU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Вуз после завершения </a:t>
            </a:r>
            <a:r>
              <a:rPr lang="ru-RU" sz="2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обучения (</a:t>
            </a:r>
            <a:r>
              <a:rPr lang="ru-RU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профилю и без)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8480" y="864044"/>
            <a:ext cx="11228070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Медицинская комиссия (при необходимости)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8480" y="1271998"/>
            <a:ext cx="11037570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Фотографии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8480" y="1679952"/>
            <a:ext cx="11394440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Характеристика из школы (своевременный запрос)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8480" y="2087906"/>
            <a:ext cx="11037570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Учреждение (учреждения) среднего профессионального образования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8480" y="2495860"/>
            <a:ext cx="11704320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Специальность (специальности)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8480" y="2903814"/>
            <a:ext cx="11228070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 учебного заведения, сайт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8480" y="3311768"/>
            <a:ext cx="11037570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Срок обучения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8480" y="3719722"/>
            <a:ext cx="11037570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Контрольные цифры приёма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8480" y="4127676"/>
            <a:ext cx="11183674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документов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8480" y="4535630"/>
            <a:ext cx="11350044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Проходной балл аттестата на бюджет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8480" y="4943584"/>
            <a:ext cx="11183674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поступления на бюджет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38480" y="5351538"/>
            <a:ext cx="11748716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Стоимость платного обучения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8480" y="5759492"/>
            <a:ext cx="11704320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целевого направления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38480" y="456090"/>
            <a:ext cx="11228070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Медицинская </a:t>
            </a:r>
            <a:r>
              <a:rPr lang="ru-RU" sz="22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справка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99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47452" y="6171242"/>
            <a:ext cx="9438640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Родительское </a:t>
            </a:r>
            <a:r>
              <a:rPr lang="ru-RU" sz="2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собрание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85552" y="241296"/>
            <a:ext cx="1374094" cy="454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Шансы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85552" y="643915"/>
            <a:ext cx="7300912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Время и место работы приёмной комиссии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85552" y="1046534"/>
            <a:ext cx="7069591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 подачи документов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0752" y="1449153"/>
            <a:ext cx="933846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19 июня по 15 (10) августа – </a:t>
            </a:r>
            <a:r>
              <a:rPr lang="ru-RU" sz="28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Подача </a:t>
            </a: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документов в СПО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5552" y="1930063"/>
            <a:ext cx="2912272" cy="454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Рейтинговые списки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85552" y="2332682"/>
            <a:ext cx="1374094" cy="454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Шансы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80753" y="2735301"/>
            <a:ext cx="1126834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 августа – </a:t>
            </a:r>
            <a:r>
              <a:rPr lang="ru-RU" sz="28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Публикация </a:t>
            </a: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списков рекомендованных к зачислению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66502" y="3216211"/>
            <a:ext cx="7160587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Списки рекомендованных к зачислению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80752" y="3618830"/>
            <a:ext cx="9890013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 августа - Подлинник аттестата</a:t>
            </a: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 августа – </a:t>
            </a:r>
            <a:r>
              <a:rPr lang="ru-RU" sz="28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</a:t>
            </a: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 зачислении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47452" y="4560763"/>
            <a:ext cx="2943434" cy="454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Списки зачисленных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47452" y="4963382"/>
            <a:ext cx="4551984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не прошёл по конкурсу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47452" y="5366001"/>
            <a:ext cx="7512949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Стоимость обучения (если не бюджет)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47452" y="5768620"/>
            <a:ext cx="3033972" cy="454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 на обучение</a:t>
            </a: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5238751" y="253248"/>
            <a:ext cx="6694170" cy="1018750"/>
          </a:xfrm>
        </p:spPr>
        <p:txBody>
          <a:bodyPr>
            <a:noAutofit/>
          </a:bodyPr>
          <a:lstStyle/>
          <a:p>
            <a:pPr algn="r"/>
            <a:r>
              <a:rPr lang="en-US" sz="4000" b="1" dirty="0" smtClean="0">
                <a:solidFill>
                  <a:srgbClr val="1811AB"/>
                </a:solidFill>
              </a:rPr>
              <a:t>II </a:t>
            </a:r>
            <a:r>
              <a:rPr lang="ru-RU" sz="4000" b="1" dirty="0" smtClean="0">
                <a:solidFill>
                  <a:srgbClr val="1811AB"/>
                </a:solidFill>
              </a:rPr>
              <a:t>этап. </a:t>
            </a:r>
            <a:r>
              <a:rPr lang="ru-RU" sz="4000" b="1" dirty="0" smtClean="0">
                <a:solidFill>
                  <a:srgbClr val="1811AB"/>
                </a:solidFill>
              </a:rPr>
              <a:t/>
            </a:r>
            <a:br>
              <a:rPr lang="ru-RU" sz="4000" b="1" dirty="0" smtClean="0">
                <a:solidFill>
                  <a:srgbClr val="1811AB"/>
                </a:solidFill>
              </a:rPr>
            </a:br>
            <a:r>
              <a:rPr lang="ru-RU" sz="4000" b="1" dirty="0" smtClean="0">
                <a:solidFill>
                  <a:srgbClr val="1811AB"/>
                </a:solidFill>
              </a:rPr>
              <a:t>«</a:t>
            </a:r>
            <a:r>
              <a:rPr lang="ru-RU" sz="4000" b="1" dirty="0" smtClean="0">
                <a:solidFill>
                  <a:srgbClr val="1811AB"/>
                </a:solidFill>
              </a:rPr>
              <a:t>Я выбираю!». СПО</a:t>
            </a:r>
            <a:endParaRPr lang="ru-RU" sz="4000" b="1" dirty="0">
              <a:solidFill>
                <a:srgbClr val="1811A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61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9" grpId="0"/>
      <p:bldP spid="10" grpId="0"/>
      <p:bldP spid="12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6950" y="261620"/>
            <a:ext cx="7137400" cy="904240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1811AB"/>
                </a:solidFill>
              </a:rPr>
              <a:t>II </a:t>
            </a:r>
            <a:r>
              <a:rPr lang="ru-RU" sz="4000" b="1" dirty="0" smtClean="0">
                <a:solidFill>
                  <a:srgbClr val="1811AB"/>
                </a:solidFill>
              </a:rPr>
              <a:t>этап. </a:t>
            </a:r>
            <a:r>
              <a:rPr lang="ru-RU" sz="4000" b="1" dirty="0" smtClean="0">
                <a:solidFill>
                  <a:srgbClr val="1811AB"/>
                </a:solidFill>
              </a:rPr>
              <a:t/>
            </a:r>
            <a:br>
              <a:rPr lang="ru-RU" sz="4000" b="1" dirty="0" smtClean="0">
                <a:solidFill>
                  <a:srgbClr val="1811AB"/>
                </a:solidFill>
              </a:rPr>
            </a:br>
            <a:r>
              <a:rPr lang="ru-RU" sz="4000" b="1" dirty="0" smtClean="0">
                <a:solidFill>
                  <a:srgbClr val="1811AB"/>
                </a:solidFill>
              </a:rPr>
              <a:t>«</a:t>
            </a:r>
            <a:r>
              <a:rPr lang="ru-RU" sz="4000" b="1" dirty="0" smtClean="0">
                <a:solidFill>
                  <a:srgbClr val="1811AB"/>
                </a:solidFill>
              </a:rPr>
              <a:t>Я выбираю!». СПО</a:t>
            </a:r>
            <a:endParaRPr lang="ru-RU" sz="4000" b="1" dirty="0">
              <a:solidFill>
                <a:srgbClr val="1811AB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67059" y="3556775"/>
            <a:ext cx="8920480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_________________________________.</a:t>
            </a:r>
            <a:endParaRPr lang="ru-RU" sz="2800" dirty="0">
              <a:solidFill>
                <a:srgbClr val="1811A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5461" y="1196309"/>
            <a:ext cx="1568058" cy="619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endParaRPr lang="ru-RU" sz="3200" b="1" dirty="0">
              <a:solidFill>
                <a:srgbClr val="1811A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5461" y="4300517"/>
            <a:ext cx="981075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Цели: </a:t>
            </a:r>
            <a:r>
              <a:rPr lang="ru-RU" sz="2800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5461" y="5334106"/>
            <a:ext cx="9992799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Результат: </a:t>
            </a:r>
            <a:r>
              <a:rPr lang="ru-RU" sz="2800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</a:t>
            </a:r>
            <a:endParaRPr lang="ru-RU" sz="2800" dirty="0">
              <a:solidFill>
                <a:srgbClr val="1811A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67059" y="1319374"/>
            <a:ext cx="9053391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получение дополнительной профессии;</a:t>
            </a:r>
            <a:endParaRPr lang="ru-RU" sz="2800" dirty="0">
              <a:solidFill>
                <a:srgbClr val="1811A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67059" y="1878724"/>
            <a:ext cx="6705599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в жизни колледжа;</a:t>
            </a:r>
            <a:endParaRPr lang="ru-RU" sz="2800" dirty="0">
              <a:solidFill>
                <a:srgbClr val="1811A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67059" y="2438074"/>
            <a:ext cx="6634041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получение высшего образования;</a:t>
            </a:r>
            <a:endParaRPr lang="ru-RU" sz="2800" dirty="0">
              <a:solidFill>
                <a:srgbClr val="1811A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67059" y="2997424"/>
            <a:ext cx="670560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на стипендию;</a:t>
            </a:r>
            <a:endParaRPr lang="ru-RU" sz="2800" dirty="0">
              <a:solidFill>
                <a:srgbClr val="1811A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89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43650" y="247184"/>
            <a:ext cx="5608320" cy="1086316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 smtClean="0">
                <a:solidFill>
                  <a:srgbClr val="1811AB"/>
                </a:solidFill>
              </a:rPr>
              <a:t>II </a:t>
            </a:r>
            <a:r>
              <a:rPr lang="ru-RU" b="1" dirty="0" smtClean="0">
                <a:solidFill>
                  <a:srgbClr val="1811AB"/>
                </a:solidFill>
              </a:rPr>
              <a:t>этап. </a:t>
            </a:r>
            <a:r>
              <a:rPr lang="ru-RU" b="1" dirty="0" smtClean="0">
                <a:solidFill>
                  <a:srgbClr val="1811AB"/>
                </a:solidFill>
              </a:rPr>
              <a:t/>
            </a:r>
            <a:br>
              <a:rPr lang="ru-RU" b="1" dirty="0" smtClean="0">
                <a:solidFill>
                  <a:srgbClr val="1811AB"/>
                </a:solidFill>
              </a:rPr>
            </a:br>
            <a:r>
              <a:rPr lang="ru-RU" b="1" dirty="0" smtClean="0">
                <a:solidFill>
                  <a:srgbClr val="1811AB"/>
                </a:solidFill>
              </a:rPr>
              <a:t>«</a:t>
            </a:r>
            <a:r>
              <a:rPr lang="ru-RU" b="1" dirty="0" smtClean="0">
                <a:solidFill>
                  <a:srgbClr val="1811AB"/>
                </a:solidFill>
              </a:rPr>
              <a:t>Я выбираю!». 10 класс</a:t>
            </a:r>
            <a:endParaRPr lang="ru-RU" b="1" dirty="0">
              <a:solidFill>
                <a:srgbClr val="1811AB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300" y="6010405"/>
            <a:ext cx="10993120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Портфолио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5300" y="923148"/>
            <a:ext cx="466725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Скан-копия аттестата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5300" y="1501427"/>
            <a:ext cx="1987916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ВУЗ/СПО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5300" y="2079706"/>
            <a:ext cx="2218877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Набор ЕГЭ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5300" y="2657985"/>
            <a:ext cx="670560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Балл подачи документов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5300" y="3236264"/>
            <a:ext cx="455295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Проходной балл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5300" y="3814543"/>
            <a:ext cx="11087100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«БОНУСЫ» (дополнительные баллы: ГТО, спортивный разряд, олимпиады, книжка волонтёра...)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5300" y="4853845"/>
            <a:ext cx="944880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целевого направления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5300" y="5432124"/>
            <a:ext cx="714375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 подачи документов</a:t>
            </a:r>
          </a:p>
        </p:txBody>
      </p:sp>
    </p:spTree>
    <p:extLst>
      <p:ext uri="{BB962C8B-B14F-4D97-AF65-F5344CB8AC3E}">
        <p14:creationId xmlns:p14="http://schemas.microsoft.com/office/powerpoint/2010/main" val="174222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52450" y="5867400"/>
            <a:ext cx="9936480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Рейтинг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2450" y="436549"/>
            <a:ext cx="459105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Эссе «Зачем я иду в 10 класс?»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2450" y="973049"/>
            <a:ext cx="3013454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Профиль обучения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2450" y="1509549"/>
            <a:ext cx="2855975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Набор предметов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2450" y="2046049"/>
            <a:ext cx="5731511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Предметы углублённого уровня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2450" y="2582549"/>
            <a:ext cx="5562601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Предметы базового уровня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2450" y="3119049"/>
            <a:ext cx="5960111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Проектная деятельность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47055" y="262335"/>
            <a:ext cx="62253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000" b="1" dirty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II </a:t>
            </a:r>
            <a:r>
              <a:rPr lang="ru-RU" sz="4000" b="1" dirty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этап. </a:t>
            </a:r>
            <a:endParaRPr lang="ru-RU" sz="4000" b="1" dirty="0" smtClean="0">
              <a:solidFill>
                <a:srgbClr val="1811AB"/>
              </a:solidFill>
              <a:latin typeface="+mj-lt"/>
              <a:ea typeface="+mj-ea"/>
              <a:cs typeface="+mj-cs"/>
            </a:endParaRPr>
          </a:p>
          <a:p>
            <a:pPr algn="r"/>
            <a:r>
              <a:rPr lang="ru-RU" sz="4000" b="1" dirty="0" smtClean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4000" b="1" dirty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Я выбираю!». </a:t>
            </a:r>
            <a:r>
              <a:rPr lang="ru-RU" sz="4000" b="1" dirty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10 класс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2450" y="3655549"/>
            <a:ext cx="5750561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Элективные курсы и курсы по выбору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2450" y="4192049"/>
            <a:ext cx="1446230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Шансы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2450" y="4728549"/>
            <a:ext cx="382905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Время работы комиссии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52450" y="5265049"/>
            <a:ext cx="10189211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Подача документов в комиссию по приёму в 10 класс</a:t>
            </a:r>
            <a:endParaRPr lang="ru-RU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6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89330" y="5060474"/>
            <a:ext cx="9814560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Принятие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98663" y="248992"/>
            <a:ext cx="62253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000" b="1" dirty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II </a:t>
            </a:r>
            <a:r>
              <a:rPr lang="ru-RU" sz="4000" b="1" dirty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этап. </a:t>
            </a:r>
            <a:endParaRPr lang="ru-RU" sz="4000" b="1" dirty="0" smtClean="0">
              <a:solidFill>
                <a:srgbClr val="1811AB"/>
              </a:solidFill>
              <a:latin typeface="+mj-lt"/>
              <a:ea typeface="+mj-ea"/>
              <a:cs typeface="+mj-cs"/>
            </a:endParaRPr>
          </a:p>
          <a:p>
            <a:pPr algn="r"/>
            <a:r>
              <a:rPr lang="ru-RU" sz="4000" b="1" dirty="0" smtClean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4000" b="1" dirty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Я выбираю!». </a:t>
            </a:r>
            <a:r>
              <a:rPr lang="ru-RU" sz="4000" b="1" dirty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10 класс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1180" y="1267969"/>
            <a:ext cx="5772150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о зачислении</a:t>
            </a:r>
            <a:endParaRPr lang="ru-RU" sz="3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89330" y="2131884"/>
            <a:ext cx="1102995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Ознакомление с результатами индивидуального отбора</a:t>
            </a:r>
            <a:endParaRPr lang="ru-RU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89330" y="2864032"/>
            <a:ext cx="718185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литературы</a:t>
            </a:r>
            <a:endParaRPr lang="ru-RU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89330" y="3596180"/>
            <a:ext cx="872490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Летняя школа десятиклассника</a:t>
            </a:r>
            <a:endParaRPr lang="ru-RU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89330" y="4328328"/>
            <a:ext cx="887730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не прошёл по рейтингу</a:t>
            </a:r>
            <a:endParaRPr lang="ru-RU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19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67059" y="3385325"/>
            <a:ext cx="8920480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_________________________________.</a:t>
            </a:r>
            <a:endParaRPr lang="ru-RU" sz="2800" dirty="0">
              <a:solidFill>
                <a:srgbClr val="1811A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5461" y="1596359"/>
            <a:ext cx="1568058" cy="619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endParaRPr lang="ru-RU" sz="3200" b="1" dirty="0">
              <a:solidFill>
                <a:srgbClr val="1811A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5461" y="4090967"/>
            <a:ext cx="981075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Цели: </a:t>
            </a:r>
            <a:r>
              <a:rPr lang="ru-RU" sz="2800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5461" y="5124556"/>
            <a:ext cx="9992799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Результат: </a:t>
            </a:r>
            <a:r>
              <a:rPr lang="ru-RU" sz="2800" dirty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</a:t>
            </a:r>
            <a:endParaRPr lang="ru-RU" sz="2800" dirty="0">
              <a:solidFill>
                <a:srgbClr val="1811A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68719" y="1701778"/>
            <a:ext cx="9053391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4B17A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подготовительные курсы</a:t>
            </a:r>
            <a:r>
              <a:rPr lang="ru-RU" sz="2800" dirty="0" smtClean="0">
                <a:solidFill>
                  <a:srgbClr val="4B17A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800" dirty="0">
              <a:solidFill>
                <a:srgbClr val="4B17A9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67059" y="2278774"/>
            <a:ext cx="6705599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онлайн школы;</a:t>
            </a:r>
            <a:endParaRPr lang="ru-RU" sz="2800" dirty="0">
              <a:solidFill>
                <a:srgbClr val="1811A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67059" y="2838124"/>
            <a:ext cx="6634041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 err="1" smtClean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ВУЗовские</a:t>
            </a:r>
            <a:r>
              <a:rPr lang="ru-RU" sz="2800" dirty="0" smtClean="0">
                <a:solidFill>
                  <a:srgbClr val="1811A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олимпиады;</a:t>
            </a:r>
            <a:endParaRPr lang="ru-RU" sz="2800" dirty="0">
              <a:solidFill>
                <a:srgbClr val="1811A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47055" y="262335"/>
            <a:ext cx="62253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000" b="1" dirty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II </a:t>
            </a:r>
            <a:r>
              <a:rPr lang="ru-RU" sz="4000" b="1" dirty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этап. </a:t>
            </a:r>
            <a:endParaRPr lang="ru-RU" sz="4000" b="1" dirty="0" smtClean="0">
              <a:solidFill>
                <a:srgbClr val="1811AB"/>
              </a:solidFill>
              <a:latin typeface="+mj-lt"/>
              <a:ea typeface="+mj-ea"/>
              <a:cs typeface="+mj-cs"/>
            </a:endParaRPr>
          </a:p>
          <a:p>
            <a:pPr algn="r"/>
            <a:r>
              <a:rPr lang="ru-RU" sz="4000" b="1" dirty="0" smtClean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4000" b="1" dirty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Я выбираю!». </a:t>
            </a:r>
            <a:r>
              <a:rPr lang="ru-RU" sz="4000" b="1" dirty="0">
                <a:solidFill>
                  <a:srgbClr val="1811AB"/>
                </a:solidFill>
                <a:latin typeface="+mj-lt"/>
                <a:ea typeface="+mj-ea"/>
                <a:cs typeface="+mj-cs"/>
              </a:rPr>
              <a:t>10 класс</a:t>
            </a:r>
          </a:p>
        </p:txBody>
      </p:sp>
    </p:spTree>
    <p:extLst>
      <p:ext uri="{BB962C8B-B14F-4D97-AF65-F5344CB8AC3E}">
        <p14:creationId xmlns:p14="http://schemas.microsoft.com/office/powerpoint/2010/main" val="395589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ис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136</TotalTime>
  <Words>486</Words>
  <Application>Microsoft Office PowerPoint</Application>
  <PresentationFormat>Произвольный</PresentationFormat>
  <Paragraphs>129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Базис</vt:lpstr>
      <vt:lpstr>ПрофОриентир</vt:lpstr>
      <vt:lpstr>I этап. «Пять шагов к аттестату»</vt:lpstr>
      <vt:lpstr>Презентация PowerPoint</vt:lpstr>
      <vt:lpstr>Презентация PowerPoint</vt:lpstr>
      <vt:lpstr>Презентация PowerPoint</vt:lpstr>
      <vt:lpstr>II этап.  «Я выбираю!». СПО</vt:lpstr>
      <vt:lpstr>II этап.  «Я выбираю!». СПО</vt:lpstr>
      <vt:lpstr>II этап.  «Я выбираю!». СПО</vt:lpstr>
      <vt:lpstr>II этап.  «Я выбираю!». 10 класс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ПрофОриентир</dc:title>
  <dc:creator>Кулешова О.Е.</dc:creator>
  <cp:lastModifiedBy>Инна</cp:lastModifiedBy>
  <cp:revision>25</cp:revision>
  <dcterms:created xsi:type="dcterms:W3CDTF">2021-04-28T15:33:25Z</dcterms:created>
  <dcterms:modified xsi:type="dcterms:W3CDTF">2021-04-28T19:43:42Z</dcterms:modified>
</cp:coreProperties>
</file>